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3.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4.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924" r:id="rId1"/>
    <p:sldMasterId id="2147483958" r:id="rId2"/>
    <p:sldMasterId id="2147483991" r:id="rId3"/>
    <p:sldMasterId id="2147484024" r:id="rId4"/>
    <p:sldMasterId id="2147484057" r:id="rId5"/>
  </p:sldMasterIdLst>
  <p:notesMasterIdLst>
    <p:notesMasterId r:id="rId45"/>
  </p:notesMasterIdLst>
  <p:handoutMasterIdLst>
    <p:handoutMasterId r:id="rId46"/>
  </p:handoutMasterIdLst>
  <p:sldIdLst>
    <p:sldId id="269" r:id="rId6"/>
    <p:sldId id="273" r:id="rId7"/>
    <p:sldId id="279" r:id="rId8"/>
    <p:sldId id="2183" r:id="rId9"/>
    <p:sldId id="258" r:id="rId10"/>
    <p:sldId id="2196" r:id="rId11"/>
    <p:sldId id="298" r:id="rId12"/>
    <p:sldId id="2179" r:id="rId13"/>
    <p:sldId id="2172" r:id="rId14"/>
    <p:sldId id="2192" r:id="rId15"/>
    <p:sldId id="2134" r:id="rId16"/>
    <p:sldId id="2207" r:id="rId17"/>
    <p:sldId id="2187" r:id="rId18"/>
    <p:sldId id="2188" r:id="rId19"/>
    <p:sldId id="2186" r:id="rId20"/>
    <p:sldId id="2189" r:id="rId21"/>
    <p:sldId id="2173" r:id="rId22"/>
    <p:sldId id="2190" r:id="rId23"/>
    <p:sldId id="2193" r:id="rId24"/>
    <p:sldId id="2201" r:id="rId25"/>
    <p:sldId id="2210" r:id="rId26"/>
    <p:sldId id="2194" r:id="rId27"/>
    <p:sldId id="2195" r:id="rId28"/>
    <p:sldId id="2197" r:id="rId29"/>
    <p:sldId id="2198" r:id="rId30"/>
    <p:sldId id="2199" r:id="rId31"/>
    <p:sldId id="2203" r:id="rId32"/>
    <p:sldId id="2206" r:id="rId33"/>
    <p:sldId id="2205" r:id="rId34"/>
    <p:sldId id="2200" r:id="rId35"/>
    <p:sldId id="2208" r:id="rId36"/>
    <p:sldId id="2209" r:id="rId37"/>
    <p:sldId id="2212" r:id="rId38"/>
    <p:sldId id="2211" r:id="rId39"/>
    <p:sldId id="2213" r:id="rId40"/>
    <p:sldId id="325" r:id="rId41"/>
    <p:sldId id="2167" r:id="rId42"/>
    <p:sldId id="2168" r:id="rId43"/>
    <p:sldId id="288" r:id="rId44"/>
  </p:sldIdLst>
  <p:sldSz cx="9144000" cy="5143500" type="screen16x9"/>
  <p:notesSz cx="6858000" cy="9144000"/>
  <p:embeddedFontLst>
    <p:embeddedFont>
      <p:font typeface="Calibri" panose="020F0502020204030204" pitchFamily="34" charset="0"/>
      <p:regular r:id="rId47"/>
      <p:bold r:id="rId48"/>
      <p:italic r:id="rId49"/>
      <p:boldItalic r:id="rId50"/>
    </p:embeddedFont>
    <p:embeddedFont>
      <p:font typeface="Droid Sans Mono for Powerline" panose="020B0609030804020204" pitchFamily="49" charset="0"/>
      <p:regular r:id="rId51"/>
    </p:embeddedFont>
    <p:embeddedFont>
      <p:font typeface="IBM Plex Mono Light" panose="020B0409050000000000" pitchFamily="49" charset="77"/>
      <p:regular r:id="rId52"/>
      <p:italic r:id="rId53"/>
    </p:embeddedFont>
    <p:embeddedFont>
      <p:font typeface="IBM Plex Sans" panose="020B0503050000000000" pitchFamily="34" charset="77"/>
      <p:regular r:id="rId54"/>
      <p:bold r:id="rId55"/>
      <p:italic r:id="rId56"/>
      <p:boldItalic r:id="rId57"/>
    </p:embeddedFont>
    <p:embeddedFont>
      <p:font typeface="IBM Plex Sans Bold" panose="020B0503050000000000" pitchFamily="34" charset="77"/>
      <p:bold r:id="rId58"/>
      <p:italic r:id="rId59"/>
      <p:boldItalic r:id="rId60"/>
    </p:embeddedFont>
    <p:embeddedFont>
      <p:font typeface="IBM Plex Sans Light" panose="020B0403050000000000" pitchFamily="34" charset="77"/>
      <p:regular r:id="rId61"/>
      <p:italic r:id="rId62"/>
    </p:embeddedFont>
    <p:embeddedFont>
      <p:font typeface="Inconsolata for Powerline Mediu" panose="020B0609030003000000" pitchFamily="49" charset="0"/>
      <p:regular r:id="rId63"/>
    </p:embeddedFont>
  </p:embeddedFontLst>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A63E4771-ACEC-2B41-8B2D-6C65AD559C79}">
          <p14:sldIdLst>
            <p14:sldId id="269"/>
            <p14:sldId id="273"/>
          </p14:sldIdLst>
        </p14:section>
        <p14:section name="Covers and front matter designs" id="{F5F9A818-4D97-ED4A-9289-C14312126849}">
          <p14:sldIdLst/>
        </p14:section>
        <p14:section name="Sample slides" id="{F37E1847-B7EB-7546-9490-7462394074F2}">
          <p14:sldIdLst>
            <p14:sldId id="279"/>
            <p14:sldId id="2183"/>
            <p14:sldId id="258"/>
            <p14:sldId id="2196"/>
            <p14:sldId id="298"/>
            <p14:sldId id="2179"/>
            <p14:sldId id="2172"/>
            <p14:sldId id="2192"/>
            <p14:sldId id="2134"/>
            <p14:sldId id="2207"/>
            <p14:sldId id="2187"/>
            <p14:sldId id="2188"/>
            <p14:sldId id="2186"/>
            <p14:sldId id="2189"/>
            <p14:sldId id="2173"/>
            <p14:sldId id="2190"/>
            <p14:sldId id="2193"/>
            <p14:sldId id="2201"/>
            <p14:sldId id="2210"/>
            <p14:sldId id="2194"/>
            <p14:sldId id="2195"/>
            <p14:sldId id="2197"/>
            <p14:sldId id="2198"/>
            <p14:sldId id="2199"/>
            <p14:sldId id="2203"/>
            <p14:sldId id="2206"/>
            <p14:sldId id="2205"/>
            <p14:sldId id="2200"/>
            <p14:sldId id="2208"/>
            <p14:sldId id="2209"/>
            <p14:sldId id="2212"/>
            <p14:sldId id="2211"/>
            <p14:sldId id="2213"/>
            <p14:sldId id="325"/>
            <p14:sldId id="2167"/>
            <p14:sldId id="2168"/>
            <p14:sldId id="288"/>
          </p14:sldIdLst>
        </p14:section>
        <p14:section name="Sample charts &amp; tables" id="{4D37EFCD-C09B-614A-A934-275B64FAF45D}">
          <p14:sldIdLst/>
        </p14:section>
        <p14:section name="Case studies" id="{F7FB4E19-5E9C-A745-B26C-63F922E8EDCA}">
          <p14:sldIdLst/>
        </p14:section>
        <p14:section name="Asset library" id="{F805EB7F-A6EB-324B-A45B-401A9919F2D0}">
          <p14:sldIdLst/>
        </p14:section>
        <p14:section name="Color palette" id="{D8AAB97E-6298-2C4D-B3BF-83F266F0418C}">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02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763"/>
    <p:restoredTop sz="78932"/>
  </p:normalViewPr>
  <p:slideViewPr>
    <p:cSldViewPr snapToGrid="0" snapToObjects="1">
      <p:cViewPr>
        <p:scale>
          <a:sx n="115" d="100"/>
          <a:sy n="115" d="100"/>
        </p:scale>
        <p:origin x="2328" y="84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6" d="100"/>
        <a:sy n="96" d="100"/>
      </p:scale>
      <p:origin x="0" y="0"/>
    </p:cViewPr>
  </p:sorterViewPr>
  <p:notesViewPr>
    <p:cSldViewPr snapToGrid="0" snapToObjects="1">
      <p:cViewPr varScale="1">
        <p:scale>
          <a:sx n="87" d="100"/>
          <a:sy n="87" d="100"/>
        </p:scale>
        <p:origin x="3736" y="2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font" Target="fonts/font17.fntdata"/><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font" Target="fonts/font15.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font" Target="fonts/font5.fntdata"/><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handoutMaster" Target="handoutMasters/handoutMaster1.xml"/><Relationship Id="rId59" Type="http://schemas.openxmlformats.org/officeDocument/2006/relationships/font" Target="fonts/font13.fntdata"/><Relationship Id="rId67"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8.fntdata"/><Relationship Id="rId62"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solidFill>
                <a:schemeClr val="bg1"/>
              </a:solidFill>
              <a:latin typeface="IBM Plex Sans" charset="0"/>
              <a:ea typeface="IBM Plex Sans" charset="0"/>
              <a:cs typeface="IBM Plex Sans"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AD41EB-D3D3-6044-A7B2-6CD4A3F63263}" type="datetimeFigureOut">
              <a:rPr lang="en-US" smtClean="0">
                <a:solidFill>
                  <a:schemeClr val="bg1"/>
                </a:solidFill>
                <a:latin typeface="IBM Plex Sans" charset="0"/>
                <a:ea typeface="IBM Plex Sans" charset="0"/>
                <a:cs typeface="IBM Plex Sans" charset="0"/>
              </a:rPr>
              <a:t>9/16/19</a:t>
            </a:fld>
            <a:endParaRPr lang="en-US" dirty="0">
              <a:solidFill>
                <a:schemeClr val="bg1"/>
              </a:solidFill>
              <a:latin typeface="IBM Plex Sans" charset="0"/>
              <a:ea typeface="IBM Plex Sans" charset="0"/>
              <a:cs typeface="IBM Plex Sans"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solidFill>
                <a:schemeClr val="bg1"/>
              </a:solidFill>
              <a:latin typeface="IBM Plex Sans" charset="0"/>
              <a:ea typeface="IBM Plex Sans" charset="0"/>
              <a:cs typeface="IBM Plex Sans"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4B4878-71CB-8F40-B9DD-F26F1F6CA014}" type="slidenum">
              <a:rPr lang="en-US" smtClean="0">
                <a:solidFill>
                  <a:schemeClr val="bg1"/>
                </a:solidFill>
                <a:latin typeface="IBM Plex Sans" charset="0"/>
                <a:ea typeface="IBM Plex Sans" charset="0"/>
                <a:cs typeface="IBM Plex Sans" charset="0"/>
              </a:rPr>
              <a:t>‹#›</a:t>
            </a:fld>
            <a:endParaRPr lang="en-US"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solidFill>
                  <a:schemeClr val="bg1"/>
                </a:solidFill>
                <a:latin typeface="IBM Plex Sans" charset="0"/>
                <a:ea typeface="IBM Plex Sans" charset="0"/>
                <a:cs typeface="IBM Plex Sans"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solidFill>
                  <a:schemeClr val="bg1"/>
                </a:solidFill>
                <a:latin typeface="IBM Plex Sans" charset="0"/>
                <a:ea typeface="IBM Plex Sans" charset="0"/>
                <a:cs typeface="IBM Plex Sans" charset="0"/>
              </a:defRPr>
            </a:lvl1pPr>
          </a:lstStyle>
          <a:p>
            <a:fld id="{D96A0541-C2EF-9848-827E-46BECFB549F3}" type="datetimeFigureOut">
              <a:rPr lang="en-US" smtClean="0"/>
              <a:pPr/>
              <a:t>9/16/19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solidFill>
                  <a:schemeClr val="bg1"/>
                </a:solidFill>
                <a:latin typeface="IBM Plex Sans" charset="0"/>
                <a:ea typeface="IBM Plex Sans" charset="0"/>
                <a:cs typeface="IBM Plex Sans"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solidFill>
                  <a:schemeClr val="bg1"/>
                </a:solidFill>
                <a:latin typeface="IBM Plex Sans" charset="0"/>
                <a:ea typeface="IBM Plex Sans" charset="0"/>
                <a:cs typeface="IBM Plex Sans" charset="0"/>
              </a:defRPr>
            </a:lvl1pPr>
          </a:lstStyle>
          <a:p>
            <a:fld id="{6E2E38B8-B0B4-AD41-AC6E-B781F46A9FD3}" type="slidenum">
              <a:rPr lang="en-US" smtClean="0"/>
              <a:pPr/>
              <a:t>‹#›</a:t>
            </a:fld>
            <a:endParaRPr lang="en-US" dirty="0"/>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200" kern="1200">
        <a:solidFill>
          <a:schemeClr val="bg1"/>
        </a:solidFill>
        <a:latin typeface="+mn-lt"/>
        <a:ea typeface="+mn-ea"/>
        <a:cs typeface="+mn-cs"/>
      </a:defRPr>
    </a:lvl2pPr>
    <a:lvl3pPr marL="914400" algn="l" defTabSz="914400" rtl="0" eaLnBrk="1" latinLnBrk="0" hangingPunct="1">
      <a:defRPr sz="1200" kern="1200">
        <a:solidFill>
          <a:schemeClr val="bg1"/>
        </a:solidFill>
        <a:latin typeface="+mn-lt"/>
        <a:ea typeface="+mn-ea"/>
        <a:cs typeface="+mn-cs"/>
      </a:defRPr>
    </a:lvl3pPr>
    <a:lvl4pPr marL="1371600" algn="l" defTabSz="914400" rtl="0" eaLnBrk="1" latinLnBrk="0" hangingPunct="1">
      <a:defRPr sz="1200" kern="1200">
        <a:solidFill>
          <a:schemeClr val="bg1"/>
        </a:solidFill>
        <a:latin typeface="+mn-lt"/>
        <a:ea typeface="+mn-ea"/>
        <a:cs typeface="+mn-cs"/>
      </a:defRPr>
    </a:lvl4pPr>
    <a:lvl5pPr marL="1828800" algn="l" defTabSz="914400" rtl="0" eaLnBrk="1" latinLnBrk="0" hangingPunct="1">
      <a:defRPr sz="1200" kern="1200">
        <a:solidFill>
          <a:schemeClr val="bg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amazon.com/gp/product/0136291554?ie=UTF8&amp;tag=martinfowlerc-20&amp;linkCode=as2&amp;camp=1789&amp;creative=9325&amp;creativeASIN=0136291554"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dirty="0"/>
          </a:p>
        </p:txBody>
      </p:sp>
    </p:spTree>
    <p:extLst>
      <p:ext uri="{BB962C8B-B14F-4D97-AF65-F5344CB8AC3E}">
        <p14:creationId xmlns:p14="http://schemas.microsoft.com/office/powerpoint/2010/main" val="24758266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3809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36063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Self healing</a:t>
            </a:r>
          </a:p>
          <a:p>
            <a:r>
              <a:rPr lang="en-US" sz="1200" b="0" i="0" u="none" strike="noStrike" kern="1200" dirty="0">
                <a:solidFill>
                  <a:schemeClr val="tx1"/>
                </a:solidFill>
                <a:effectLst/>
                <a:latin typeface="+mn-lt"/>
                <a:ea typeface="+mn-ea"/>
                <a:cs typeface="+mn-cs"/>
              </a:rPr>
              <a:t>Self balancing</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One Ant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25309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58137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Depend on mediator</a:t>
            </a:r>
          </a:p>
        </p:txBody>
      </p:sp>
      <p:sp>
        <p:nvSpPr>
          <p:cNvPr id="4" name="Slide Number Placeholder 3"/>
          <p:cNvSpPr>
            <a:spLocks noGrp="1"/>
          </p:cNvSpPr>
          <p:nvPr>
            <p:ph type="sldNum" sz="quarter" idx="5"/>
          </p:nvPr>
        </p:nvSpPr>
        <p:spPr/>
        <p:txBody>
          <a:bodyPr/>
          <a:lstStyle/>
          <a:p>
            <a:fld id="{6E2E38B8-B0B4-AD41-AC6E-B781F46A9FD3}" type="slidenum">
              <a:rPr lang="en-US" smtClean="0"/>
              <a:pPr/>
              <a:t>17</a:t>
            </a:fld>
            <a:endParaRPr lang="en-US" dirty="0"/>
          </a:p>
        </p:txBody>
      </p:sp>
    </p:spTree>
    <p:extLst>
      <p:ext uri="{BB962C8B-B14F-4D97-AF65-F5344CB8AC3E}">
        <p14:creationId xmlns:p14="http://schemas.microsoft.com/office/powerpoint/2010/main" val="36821705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 </a:t>
            </a:r>
            <a:r>
              <a:rPr lang="en-US" dirty="0" err="1"/>
              <a:t>lamda</a:t>
            </a:r>
            <a:r>
              <a:rPr lang="en-US" dirty="0"/>
              <a:t>  </a:t>
            </a:r>
            <a:r>
              <a:rPr lang="en-US" dirty="0" err="1"/>
              <a:t>params</a:t>
            </a:r>
            <a:r>
              <a:rPr lang="en-US" dirty="0"/>
              <a:t> </a:t>
            </a:r>
            <a:r>
              <a:rPr lang="en-US" dirty="0" err="1"/>
              <a:t>carefull</a:t>
            </a:r>
            <a:r>
              <a:rPr lang="en-US" dirty="0"/>
              <a:t> is essential to the </a:t>
            </a:r>
            <a:r>
              <a:rPr lang="en-US" dirty="0" err="1"/>
              <a:t>readibiity</a:t>
            </a:r>
            <a:r>
              <a:rPr lang="en-US" dirty="0"/>
              <a:t> of stress </a:t>
            </a:r>
            <a:r>
              <a:rPr lang="en-US" dirty="0" err="1"/>
              <a:t>pipelins</a:t>
            </a:r>
            <a:endParaRPr lang="en-US" dirty="0"/>
          </a:p>
          <a:p>
            <a:endParaRPr lang="en-US" dirty="0"/>
          </a:p>
          <a:p>
            <a:r>
              <a:rPr lang="en-US" dirty="0"/>
              <a:t>Use helper methods is more NB for readability in stream pipelines that in iterative code!</a:t>
            </a:r>
          </a:p>
        </p:txBody>
      </p:sp>
      <p:sp>
        <p:nvSpPr>
          <p:cNvPr id="4" name="Slide Number Placeholder 3"/>
          <p:cNvSpPr>
            <a:spLocks noGrp="1"/>
          </p:cNvSpPr>
          <p:nvPr>
            <p:ph type="sldNum" sz="quarter" idx="5"/>
          </p:nvPr>
        </p:nvSpPr>
        <p:spPr/>
        <p:txBody>
          <a:bodyPr/>
          <a:lstStyle/>
          <a:p>
            <a:fld id="{6E2E38B8-B0B4-AD41-AC6E-B781F46A9FD3}" type="slidenum">
              <a:rPr lang="en-US" smtClean="0"/>
              <a:pPr/>
              <a:t>18</a:t>
            </a:fld>
            <a:endParaRPr lang="en-US" dirty="0"/>
          </a:p>
        </p:txBody>
      </p:sp>
    </p:spTree>
    <p:extLst>
      <p:ext uri="{BB962C8B-B14F-4D97-AF65-F5344CB8AC3E}">
        <p14:creationId xmlns:p14="http://schemas.microsoft.com/office/powerpoint/2010/main" val="2073363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Microservice out on the perimeter Blue dots</a:t>
            </a:r>
          </a:p>
          <a:p>
            <a:r>
              <a:rPr lang="en-US" dirty="0"/>
              <a:t>State – </a:t>
            </a:r>
            <a:r>
              <a:rPr lang="en-US" dirty="0" err="1"/>
              <a:t>banck</a:t>
            </a:r>
            <a:r>
              <a:rPr lang="en-US" dirty="0"/>
              <a:t> </a:t>
            </a:r>
            <a:r>
              <a:rPr lang="en-US" dirty="0" err="1"/>
              <a:t>occont</a:t>
            </a:r>
            <a:r>
              <a:rPr lang="en-US" dirty="0"/>
              <a:t> or shopping cart or IoT device</a:t>
            </a:r>
          </a:p>
          <a:p>
            <a:endParaRPr lang="en-US"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20</a:t>
            </a:fld>
            <a:endParaRPr lang="en-US" dirty="0"/>
          </a:p>
        </p:txBody>
      </p:sp>
    </p:spTree>
    <p:extLst>
      <p:ext uri="{BB962C8B-B14F-4D97-AF65-F5344CB8AC3E}">
        <p14:creationId xmlns:p14="http://schemas.microsoft.com/office/powerpoint/2010/main" val="3514935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Sep concerns</a:t>
            </a:r>
          </a:p>
        </p:txBody>
      </p:sp>
      <p:sp>
        <p:nvSpPr>
          <p:cNvPr id="4" name="Slide Number Placeholder 3"/>
          <p:cNvSpPr>
            <a:spLocks noGrp="1"/>
          </p:cNvSpPr>
          <p:nvPr>
            <p:ph type="sldNum" sz="quarter" idx="5"/>
          </p:nvPr>
        </p:nvSpPr>
        <p:spPr/>
        <p:txBody>
          <a:bodyPr/>
          <a:lstStyle/>
          <a:p>
            <a:fld id="{6E2E38B8-B0B4-AD41-AC6E-B781F46A9FD3}" type="slidenum">
              <a:rPr lang="en-US" smtClean="0"/>
              <a:pPr/>
              <a:t>21</a:t>
            </a:fld>
            <a:endParaRPr lang="en-US" dirty="0"/>
          </a:p>
        </p:txBody>
      </p:sp>
    </p:spTree>
    <p:extLst>
      <p:ext uri="{BB962C8B-B14F-4D97-AF65-F5344CB8AC3E}">
        <p14:creationId xmlns:p14="http://schemas.microsoft.com/office/powerpoint/2010/main" val="2858070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Docker </a:t>
            </a:r>
            <a:r>
              <a:rPr lang="en-US" sz="1200" b="0" i="0" u="none" strike="noStrike" kern="1200" dirty="0" err="1">
                <a:solidFill>
                  <a:schemeClr val="tx1"/>
                </a:solidFill>
                <a:effectLst/>
                <a:latin typeface="+mn-lt"/>
                <a:ea typeface="+mn-ea"/>
                <a:cs typeface="+mn-cs"/>
              </a:rPr>
              <a:t>init</a:t>
            </a:r>
            <a:r>
              <a:rPr lang="en-US" sz="1200" b="0" i="0" u="none" strike="noStrike" kern="1200" dirty="0">
                <a:solidFill>
                  <a:schemeClr val="tx1"/>
                </a:solidFill>
                <a:effectLst/>
                <a:latin typeface="+mn-lt"/>
                <a:ea typeface="+mn-ea"/>
                <a:cs typeface="+mn-cs"/>
              </a:rPr>
              <a:t> start jar</a:t>
            </a:r>
          </a:p>
          <a:p>
            <a:endParaRPr lang="en-US" sz="1200" b="0" i="0" u="none" strike="noStrike" kern="1200" dirty="0">
              <a:solidFill>
                <a:schemeClr val="tx1"/>
              </a:solidFill>
              <a:effectLst/>
              <a:latin typeface="+mn-lt"/>
              <a:ea typeface="+mn-ea"/>
              <a:cs typeface="+mn-cs"/>
            </a:endParaRPr>
          </a:p>
          <a:p>
            <a:r>
              <a:rPr lang="en-US" sz="1200" b="0" i="0" u="none" strike="noStrike" kern="1200" dirty="0" err="1">
                <a:solidFill>
                  <a:schemeClr val="tx1"/>
                </a:solidFill>
                <a:effectLst/>
                <a:latin typeface="+mn-lt"/>
                <a:ea typeface="+mn-ea"/>
                <a:cs typeface="+mn-cs"/>
              </a:rPr>
              <a:t>Runner.java</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Main </a:t>
            </a:r>
            <a:r>
              <a:rPr lang="en-US" sz="1200" b="0" i="0" u="none" strike="noStrike" kern="1200" dirty="0" err="1">
                <a:solidFill>
                  <a:schemeClr val="tx1"/>
                </a:solidFill>
                <a:effectLst/>
                <a:latin typeface="+mn-lt"/>
                <a:ea typeface="+mn-ea"/>
                <a:cs typeface="+mn-cs"/>
              </a:rPr>
              <a:t>akka</a:t>
            </a:r>
            <a:r>
              <a:rPr lang="en-US" sz="1200" b="0" i="0" u="none" strike="noStrike" kern="1200" dirty="0">
                <a:solidFill>
                  <a:schemeClr val="tx1"/>
                </a:solidFill>
                <a:effectLst/>
                <a:latin typeface="+mn-lt"/>
                <a:ea typeface="+mn-ea"/>
                <a:cs typeface="+mn-cs"/>
              </a:rPr>
              <a:t> system glorified thread pool</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Starts some basic actors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35313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 am not k8s expert yet!</a:t>
            </a:r>
          </a:p>
          <a:p>
            <a:r>
              <a:rPr lang="en-US" sz="1200" b="0" i="0" u="none" strike="noStrike" kern="1200" dirty="0">
                <a:solidFill>
                  <a:schemeClr val="tx1"/>
                </a:solidFill>
                <a:effectLst/>
                <a:latin typeface="+mn-lt"/>
                <a:ea typeface="+mn-ea"/>
                <a:cs typeface="+mn-cs"/>
              </a:rPr>
              <a:t>Just want to run my jars</a:t>
            </a:r>
          </a:p>
          <a:p>
            <a:r>
              <a:rPr lang="en-US" sz="1200" b="0" i="0" u="none" strike="noStrike" kern="1200" dirty="0">
                <a:solidFill>
                  <a:schemeClr val="tx1"/>
                </a:solidFill>
                <a:effectLst/>
                <a:latin typeface="+mn-lt"/>
                <a:ea typeface="+mn-ea"/>
                <a:cs typeface="+mn-cs"/>
              </a:rPr>
              <a:t>Don’t bore me with </a:t>
            </a:r>
            <a:r>
              <a:rPr lang="en-US" sz="1200" b="0" i="0" u="none" strike="noStrike" kern="1200" dirty="0" err="1">
                <a:solidFill>
                  <a:schemeClr val="tx1"/>
                </a:solidFill>
                <a:effectLst/>
                <a:latin typeface="+mn-lt"/>
                <a:ea typeface="+mn-ea"/>
                <a:cs typeface="+mn-cs"/>
              </a:rPr>
              <a:t>networkdeets</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Just run </a:t>
            </a:r>
            <a:r>
              <a:rPr lang="en-US" sz="1200" b="0" i="0" u="none" strike="noStrike" kern="1200" dirty="0" err="1">
                <a:solidFill>
                  <a:schemeClr val="tx1"/>
                </a:solidFill>
                <a:effectLst/>
                <a:latin typeface="+mn-lt"/>
                <a:ea typeface="+mn-ea"/>
                <a:cs typeface="+mn-cs"/>
              </a:rPr>
              <a:t>myJvm</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Reactive – not just async</a:t>
            </a:r>
          </a:p>
          <a:p>
            <a:r>
              <a:rPr lang="en-US" sz="1200" b="0" i="0" u="none" strike="noStrike" kern="1200" dirty="0">
                <a:solidFill>
                  <a:schemeClr val="tx1"/>
                </a:solidFill>
                <a:effectLst/>
                <a:latin typeface="+mn-lt"/>
                <a:ea typeface="+mn-ea"/>
                <a:cs typeface="+mn-cs"/>
              </a:rPr>
              <a:t>Reactive systems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Always up</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2870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OLTP server </a:t>
            </a:r>
            <a:endParaRPr lang="en-US" dirty="0"/>
          </a:p>
          <a:p>
            <a:r>
              <a:rPr lang="en-US" dirty="0"/>
              <a:t>Precision agriculture</a:t>
            </a:r>
          </a:p>
          <a:p>
            <a:r>
              <a:rPr lang="en-US" dirty="0"/>
              <a:t>Soil moisture probes</a:t>
            </a:r>
          </a:p>
          <a:p>
            <a:endParaRPr lang="en-US" dirty="0"/>
          </a:p>
          <a:p>
            <a:r>
              <a:rPr lang="en-US" dirty="0"/>
              <a:t>combines various technologies for water management into one central, cloud based, and powerful location designed for consultants and growers to take advantage of the benefits in precision irrigation via a simplified interface.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a:t>
            </a:fld>
            <a:endParaRPr lang="en-US" dirty="0"/>
          </a:p>
        </p:txBody>
      </p:sp>
    </p:spTree>
    <p:extLst>
      <p:ext uri="{BB962C8B-B14F-4D97-AF65-F5344CB8AC3E}">
        <p14:creationId xmlns:p14="http://schemas.microsoft.com/office/powerpoint/2010/main" val="9121142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00B050"/>
                </a:solidFill>
              </a:rPr>
              <a:t>demo scale up</a:t>
            </a:r>
          </a:p>
          <a:p>
            <a:r>
              <a:rPr lang="en-US" sz="1200" dirty="0">
                <a:solidFill>
                  <a:srgbClr val="00B050"/>
                </a:solidFill>
              </a:rPr>
              <a:t>Demo scale down</a:t>
            </a:r>
          </a:p>
          <a:p>
            <a:endParaRPr lang="en-US" sz="1200" dirty="0">
              <a:solidFill>
                <a:srgbClr val="00B050"/>
              </a:solidFill>
            </a:endParaRPr>
          </a:p>
          <a:p>
            <a:endParaRPr lang="en-US" sz="1200" dirty="0">
              <a:solidFill>
                <a:srgbClr val="00B050"/>
              </a:solidFill>
            </a:endParaRPr>
          </a:p>
          <a:p>
            <a:r>
              <a:rPr lang="en-US" sz="1200" b="0" i="0" u="none" strike="noStrike" kern="1200" dirty="0">
                <a:solidFill>
                  <a:schemeClr val="tx1"/>
                </a:solidFill>
                <a:effectLst/>
                <a:latin typeface="+mn-lt"/>
                <a:ea typeface="+mn-ea"/>
                <a:cs typeface="+mn-cs"/>
              </a:rPr>
              <a:t>More pods more JVM – load is spread – take a bit to com live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Drift over </a:t>
            </a:r>
            <a:r>
              <a:rPr lang="en-US" sz="1200" b="0" i="0" u="none" strike="noStrike" kern="1200" dirty="0" err="1">
                <a:solidFill>
                  <a:schemeClr val="tx1"/>
                </a:solidFill>
                <a:effectLst/>
                <a:latin typeface="+mn-lt"/>
                <a:ea typeface="+mn-ea"/>
                <a:cs typeface="+mn-cs"/>
              </a:rPr>
              <a:t>akka</a:t>
            </a:r>
            <a:r>
              <a:rPr lang="en-US" sz="1200" b="0" i="0" u="none" strike="noStrike" kern="1200" dirty="0">
                <a:solidFill>
                  <a:schemeClr val="tx1"/>
                </a:solidFill>
                <a:effectLst/>
                <a:latin typeface="+mn-lt"/>
                <a:ea typeface="+mn-ea"/>
                <a:cs typeface="+mn-cs"/>
              </a:rPr>
              <a:t> see’s these JVMs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Little pain</a:t>
            </a:r>
          </a:p>
          <a:p>
            <a:endParaRPr lang="en-US" sz="1200" b="0" i="0" u="none" strike="noStrike" kern="1200" dirty="0">
              <a:solidFill>
                <a:schemeClr val="tx1"/>
              </a:solidFill>
              <a:effectLst/>
              <a:latin typeface="+mn-lt"/>
              <a:ea typeface="+mn-ea"/>
              <a:cs typeface="+mn-cs"/>
            </a:endParaRPr>
          </a:p>
          <a:p>
            <a:r>
              <a:rPr lang="en-US" sz="1200" b="0" i="0" u="none" strike="noStrike" kern="1200" dirty="0" err="1">
                <a:solidFill>
                  <a:schemeClr val="tx1"/>
                </a:solidFill>
                <a:effectLst/>
                <a:latin typeface="+mn-lt"/>
                <a:ea typeface="+mn-ea"/>
                <a:cs typeface="+mn-cs"/>
              </a:rPr>
              <a:t>Akka</a:t>
            </a:r>
            <a:r>
              <a:rPr lang="en-US" sz="1200" b="0" i="0" u="none" strike="noStrike" kern="1200" dirty="0">
                <a:solidFill>
                  <a:schemeClr val="tx1"/>
                </a:solidFill>
                <a:effectLst/>
                <a:latin typeface="+mn-lt"/>
                <a:ea typeface="+mn-ea"/>
                <a:cs typeface="+mn-cs"/>
              </a:rPr>
              <a:t> drifts load over</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dirty="0">
              <a:solidFill>
                <a:srgbClr val="00B050"/>
              </a:solidFill>
            </a:endParaRPr>
          </a:p>
          <a:p>
            <a:endParaRPr lang="en-US" sz="1200" dirty="0">
              <a:solidFill>
                <a:srgbClr val="00B050"/>
              </a:solidFill>
            </a:endParaRPr>
          </a:p>
          <a:p>
            <a:endParaRPr lang="en-US" sz="1200" dirty="0">
              <a:solidFill>
                <a:srgbClr val="00B050"/>
              </a:solidFill>
            </a:endParaRPr>
          </a:p>
          <a:p>
            <a:r>
              <a:rPr lang="en-US" sz="1200" dirty="0">
                <a:solidFill>
                  <a:srgbClr val="00B050"/>
                </a:solidFill>
              </a:rPr>
              <a:t>K8s start up new JVM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B05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B05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B050"/>
                </a:solidFill>
              </a:rPr>
              <a:t>Demo </a:t>
            </a:r>
            <a:r>
              <a:rPr lang="en-US" sz="1200" dirty="0" err="1">
                <a:solidFill>
                  <a:srgbClr val="00B050"/>
                </a:solidFill>
              </a:rPr>
              <a:t>sjow</a:t>
            </a:r>
            <a:r>
              <a:rPr lang="en-US" sz="1200" dirty="0">
                <a:solidFill>
                  <a:srgbClr val="00B050"/>
                </a:solidFill>
              </a:rPr>
              <a:t> lost pod</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Missing part – k8s </a:t>
            </a:r>
            <a:r>
              <a:rPr lang="en-US" sz="1200" b="0" i="0" u="none" strike="noStrike" kern="1200" dirty="0" err="1">
                <a:solidFill>
                  <a:schemeClr val="tx1"/>
                </a:solidFill>
                <a:effectLst/>
                <a:latin typeface="+mn-lt"/>
                <a:ea typeface="+mn-ea"/>
                <a:cs typeface="+mn-cs"/>
              </a:rPr>
              <a:t>hlps</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Not </a:t>
            </a:r>
            <a:r>
              <a:rPr lang="en-US" sz="1200" b="0" i="0" u="none" strike="noStrike" kern="1200" dirty="0" err="1">
                <a:solidFill>
                  <a:schemeClr val="tx1"/>
                </a:solidFill>
                <a:effectLst/>
                <a:latin typeface="+mn-lt"/>
                <a:ea typeface="+mn-ea"/>
                <a:cs typeface="+mn-cs"/>
              </a:rPr>
              <a:t>Akka</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beauty </a:t>
            </a:r>
            <a:r>
              <a:rPr lang="en-US" sz="1200" b="0" i="0" u="none" strike="noStrike" kern="1200" dirty="0" err="1">
                <a:solidFill>
                  <a:schemeClr val="tx1"/>
                </a:solidFill>
                <a:effectLst/>
                <a:latin typeface="+mn-lt"/>
                <a:ea typeface="+mn-ea"/>
                <a:cs typeface="+mn-cs"/>
              </a:rPr>
              <a:t>relationip</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5172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Client doing stuff on specific entity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Client does something on entity 64</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Quick lookup – is this in this </a:t>
            </a:r>
            <a:r>
              <a:rPr lang="en-US" sz="1200" b="0" i="0" u="none" strike="noStrike" kern="1200" dirty="0" err="1">
                <a:solidFill>
                  <a:schemeClr val="tx1"/>
                </a:solidFill>
                <a:effectLst/>
                <a:latin typeface="+mn-lt"/>
                <a:ea typeface="+mn-ea"/>
                <a:cs typeface="+mn-cs"/>
              </a:rPr>
              <a:t>jVM</a:t>
            </a:r>
            <a:r>
              <a:rPr lang="en-US" sz="1200" b="0" i="0" u="none" strike="noStrike" kern="1200" dirty="0">
                <a:solidFill>
                  <a:schemeClr val="tx1"/>
                </a:solidFill>
                <a:effectLst/>
                <a:latin typeface="+mn-lt"/>
                <a:ea typeface="+mn-ea"/>
                <a:cs typeface="+mn-cs"/>
              </a:rPr>
              <a:t> – in other </a:t>
            </a:r>
            <a:r>
              <a:rPr lang="en-US" sz="1200" b="0" i="0" u="none" strike="noStrike" kern="1200" dirty="0" err="1">
                <a:solidFill>
                  <a:schemeClr val="tx1"/>
                </a:solidFill>
                <a:effectLst/>
                <a:latin typeface="+mn-lt"/>
                <a:ea typeface="+mn-ea"/>
                <a:cs typeface="+mn-cs"/>
              </a:rPr>
              <a:t>JVm</a:t>
            </a:r>
            <a:r>
              <a:rPr lang="en-US" sz="1200" b="0" i="0" u="none" strike="noStrike" kern="1200" dirty="0">
                <a:solidFill>
                  <a:schemeClr val="tx1"/>
                </a:solidFill>
                <a:effectLst/>
                <a:latin typeface="+mn-lt"/>
                <a:ea typeface="+mn-ea"/>
                <a:cs typeface="+mn-cs"/>
              </a:rPr>
              <a:t> request </a:t>
            </a:r>
            <a:r>
              <a:rPr lang="en-US" sz="1200" b="0" i="0" u="none" strike="noStrike" kern="1200" dirty="0" err="1">
                <a:solidFill>
                  <a:schemeClr val="tx1"/>
                </a:solidFill>
                <a:effectLst/>
                <a:latin typeface="+mn-lt"/>
                <a:ea typeface="+mn-ea"/>
                <a:cs typeface="+mn-cs"/>
              </a:rPr>
              <a:t>fwd</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Blue line what shard </a:t>
            </a:r>
          </a:p>
          <a:p>
            <a:r>
              <a:rPr lang="en-US" sz="1200" b="0" i="0" u="none" strike="noStrike" kern="1200" dirty="0">
                <a:solidFill>
                  <a:schemeClr val="tx1"/>
                </a:solidFill>
                <a:effectLst/>
                <a:latin typeface="+mn-lt"/>
                <a:ea typeface="+mn-ea"/>
                <a:cs typeface="+mn-cs"/>
              </a:rPr>
              <a:t>Is this mine</a:t>
            </a:r>
          </a:p>
          <a:p>
            <a:r>
              <a:rPr lang="en-US" sz="1200" b="0" i="0" u="none" strike="noStrike" kern="1200" dirty="0">
                <a:solidFill>
                  <a:schemeClr val="tx1"/>
                </a:solidFill>
                <a:effectLst/>
                <a:latin typeface="+mn-lt"/>
                <a:ea typeface="+mn-ea"/>
                <a:cs typeface="+mn-cs"/>
              </a:rPr>
              <a:t>Is actor is alive</a:t>
            </a:r>
          </a:p>
          <a:p>
            <a:r>
              <a:rPr lang="en-US" sz="1200" b="0" i="0" u="none" strike="noStrike" kern="1200" dirty="0">
                <a:solidFill>
                  <a:schemeClr val="tx1"/>
                </a:solidFill>
                <a:effectLst/>
                <a:latin typeface="+mn-lt"/>
                <a:ea typeface="+mn-ea"/>
                <a:cs typeface="+mn-cs"/>
              </a:rPr>
              <a:t>If yes </a:t>
            </a:r>
            <a:r>
              <a:rPr lang="en-US" sz="1200" b="0" i="0" u="none" strike="noStrike" kern="1200" dirty="0" err="1">
                <a:solidFill>
                  <a:schemeClr val="tx1"/>
                </a:solidFill>
                <a:effectLst/>
                <a:latin typeface="+mn-lt"/>
                <a:ea typeface="+mn-ea"/>
                <a:cs typeface="+mn-cs"/>
              </a:rPr>
              <a:t>fwd</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If not creates actor – recovers state from DB – </a:t>
            </a:r>
          </a:p>
          <a:p>
            <a:r>
              <a:rPr lang="en-US" sz="1200" b="0" i="0" u="none" strike="noStrike" kern="1200" dirty="0">
                <a:solidFill>
                  <a:schemeClr val="tx1"/>
                </a:solidFill>
                <a:effectLst/>
                <a:latin typeface="+mn-lt"/>
                <a:ea typeface="+mn-ea"/>
                <a:cs typeface="+mn-cs"/>
              </a:rPr>
              <a:t>Or most likely from</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Event sourcing or CQRS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2459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2 objects when previously where there was one</a:t>
            </a:r>
          </a:p>
          <a:p>
            <a:endParaRPr lang="en-US" dirty="0"/>
          </a:p>
          <a:p>
            <a:r>
              <a:rPr lang="en-US" dirty="0"/>
              <a:t>Command Query </a:t>
            </a:r>
            <a:r>
              <a:rPr lang="en-US" dirty="0" err="1"/>
              <a:t>Seperation</a:t>
            </a:r>
            <a:endParaRPr lang="en-US" dirty="0"/>
          </a:p>
          <a:p>
            <a:endParaRPr lang="en-US" dirty="0"/>
          </a:p>
          <a:p>
            <a:r>
              <a:rPr lang="en-US" dirty="0"/>
              <a:t>The term 'command query separation' was coined by Bertrand Meyer in his book "</a:t>
            </a:r>
            <a:r>
              <a:rPr lang="en-US" dirty="0">
                <a:hlinkClick r:id="rId3"/>
              </a:rPr>
              <a:t>Object Oriented Software Construction</a:t>
            </a:r>
            <a:r>
              <a:rPr lang="en-US" dirty="0"/>
              <a:t>" - a book that is one of the most influential OO books during the early days of OO. </a:t>
            </a:r>
          </a:p>
          <a:p>
            <a:endParaRPr lang="en-US" dirty="0"/>
          </a:p>
          <a:p>
            <a:r>
              <a:rPr lang="en-US" dirty="0"/>
              <a:t>Command(s)  MUTATORS</a:t>
            </a:r>
          </a:p>
          <a:p>
            <a:endParaRPr lang="en-US" dirty="0"/>
          </a:p>
          <a:p>
            <a:r>
              <a:rPr lang="en-US" dirty="0"/>
              <a:t>At its heart is the notion that you can use a different model to update information than the model you use to read information.</a:t>
            </a:r>
          </a:p>
          <a:p>
            <a:endParaRPr lang="en-US" dirty="0"/>
          </a:p>
          <a:p>
            <a:endParaRPr lang="en-US" dirty="0"/>
          </a:p>
          <a:p>
            <a:endParaRPr lang="en-US" dirty="0"/>
          </a:p>
          <a:p>
            <a:endParaRPr lang="en-US" dirty="0"/>
          </a:p>
          <a:p>
            <a:r>
              <a:rPr lang="en-US" dirty="0"/>
              <a:t>Real life example --- Air Traffic Management (ATM) domain. We designed a solution for an ANSP, an Air Navigation Service Provider in charge to control a specific geographical area. The goal of the application was simple: compute and persist flight data.  </a:t>
            </a:r>
            <a:r>
              <a:rPr lang="en-US" dirty="0" err="1"/>
              <a:t>Resourse</a:t>
            </a:r>
            <a:r>
              <a:rPr lang="en-US" dirty="0"/>
              <a:t> allocation</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07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Used a lot at customers</a:t>
            </a:r>
          </a:p>
          <a:p>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Store events not a </a:t>
            </a:r>
            <a:r>
              <a:rPr lang="en-US" sz="1200" b="0" i="0" u="none" strike="noStrike" kern="1200" dirty="0" err="1">
                <a:solidFill>
                  <a:schemeClr val="tx1"/>
                </a:solidFill>
                <a:effectLst/>
                <a:latin typeface="+mn-lt"/>
                <a:ea typeface="+mn-ea"/>
                <a:cs typeface="+mn-cs"/>
              </a:rPr>
              <a:t>db</a:t>
            </a:r>
            <a:r>
              <a:rPr lang="en-US" sz="1200" b="0" i="0" u="none" strike="noStrike" kern="1200" dirty="0">
                <a:solidFill>
                  <a:schemeClr val="tx1"/>
                </a:solidFill>
                <a:effectLst/>
                <a:latin typeface="+mn-lt"/>
                <a:ea typeface="+mn-ea"/>
                <a:cs typeface="+mn-cs"/>
              </a:rPr>
              <a:t> table</a:t>
            </a:r>
          </a:p>
          <a:p>
            <a:r>
              <a:rPr lang="en-US" sz="1200" b="0" i="0" u="none" strike="noStrike" kern="1200" dirty="0">
                <a:solidFill>
                  <a:schemeClr val="tx1"/>
                </a:solidFill>
                <a:effectLst/>
                <a:latin typeface="+mn-lt"/>
                <a:ea typeface="+mn-ea"/>
                <a:cs typeface="+mn-cs"/>
              </a:rPr>
              <a:t>To get current state – replay events ( including –</a:t>
            </a:r>
            <a:r>
              <a:rPr lang="en-US" sz="1200" b="0" i="0" u="none" strike="noStrike" kern="1200" dirty="0" err="1">
                <a:solidFill>
                  <a:schemeClr val="tx1"/>
                </a:solidFill>
                <a:effectLst/>
                <a:latin typeface="+mn-lt"/>
                <a:ea typeface="+mn-ea"/>
                <a:cs typeface="+mn-cs"/>
              </a:rPr>
              <a:t>ve</a:t>
            </a:r>
            <a:r>
              <a:rPr lang="en-US" sz="1200" b="0" i="0" u="none" strike="noStrike" kern="1200" dirty="0">
                <a:solidFill>
                  <a:schemeClr val="tx1"/>
                </a:solidFill>
                <a:effectLst/>
                <a:latin typeface="+mn-lt"/>
                <a:ea typeface="+mn-ea"/>
                <a:cs typeface="+mn-cs"/>
              </a:rPr>
              <a:t> data like deletes – more interesting to data </a:t>
            </a:r>
            <a:r>
              <a:rPr lang="en-US" sz="1200" b="0" i="0" u="none" strike="noStrike" kern="1200" dirty="0" err="1">
                <a:solidFill>
                  <a:schemeClr val="tx1"/>
                </a:solidFill>
                <a:effectLst/>
                <a:latin typeface="+mn-lt"/>
                <a:ea typeface="+mn-ea"/>
                <a:cs typeface="+mn-cs"/>
              </a:rPr>
              <a:t>scheinctists</a:t>
            </a:r>
            <a:r>
              <a:rPr lang="en-US" sz="1200" b="0" i="0" u="none" strike="noStrike" kern="1200" dirty="0">
                <a:solidFill>
                  <a:schemeClr val="tx1"/>
                </a:solidFill>
                <a:effectLst/>
                <a:latin typeface="+mn-lt"/>
                <a:ea typeface="+mn-ea"/>
                <a:cs typeface="+mn-cs"/>
              </a:rPr>
              <a:t> )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55202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28</a:t>
            </a:fld>
            <a:endParaRPr lang="en-US"/>
          </a:p>
        </p:txBody>
      </p:sp>
    </p:spTree>
    <p:extLst>
      <p:ext uri="{BB962C8B-B14F-4D97-AF65-F5344CB8AC3E}">
        <p14:creationId xmlns:p14="http://schemas.microsoft.com/office/powerpoint/2010/main" val="40567265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Moer</a:t>
            </a:r>
            <a:r>
              <a:rPr lang="en-US" baseline="0" dirty="0"/>
              <a:t> interesting shard region </a:t>
            </a:r>
            <a:r>
              <a:rPr lang="en-US" baseline="0" dirty="0" err="1"/>
              <a:t>dist</a:t>
            </a:r>
            <a:r>
              <a:rPr lang="en-US" baseline="0" dirty="0"/>
              <a:t> messages to right place in ecosystem</a:t>
            </a:r>
          </a:p>
          <a:p>
            <a:endParaRPr lang="en-US" baseline="0" dirty="0"/>
          </a:p>
          <a:p>
            <a:r>
              <a:rPr lang="en-US" baseline="0" dirty="0"/>
              <a:t>Entity only place where change – actor is the concurrency ‘multi-</a:t>
            </a:r>
            <a:r>
              <a:rPr lang="en-US" baseline="0" dirty="0" err="1"/>
              <a:t>thrading</a:t>
            </a:r>
            <a:r>
              <a:rPr lang="en-US" baseline="0" dirty="0"/>
              <a:t>’ only a single actor ( </a:t>
            </a:r>
            <a:r>
              <a:rPr lang="en-US" baseline="0" dirty="0" err="1"/>
              <a:t>eg</a:t>
            </a:r>
            <a:r>
              <a:rPr lang="en-US" baseline="0" dirty="0"/>
              <a:t> #67 )</a:t>
            </a:r>
          </a:p>
          <a:p>
            <a:r>
              <a:rPr lang="en-US" baseline="0" dirty="0" err="1"/>
              <a:t>Akka</a:t>
            </a:r>
            <a:r>
              <a:rPr lang="en-US" baseline="0" dirty="0"/>
              <a:t> persistence – Cassandra </a:t>
            </a:r>
            <a:r>
              <a:rPr lang="en-US" baseline="0" dirty="0" err="1"/>
              <a:t>etc</a:t>
            </a:r>
            <a:r>
              <a:rPr lang="en-US" baseline="0" dirty="0"/>
              <a:t> - </a:t>
            </a:r>
          </a:p>
          <a:p>
            <a:r>
              <a:rPr lang="en-US" baseline="0" dirty="0"/>
              <a:t>But event log</a:t>
            </a:r>
          </a:p>
          <a:p>
            <a:endParaRPr lang="en-US" baseline="0" dirty="0"/>
          </a:p>
          <a:p>
            <a:r>
              <a:rPr lang="en-US" baseline="0" dirty="0"/>
              <a:t>Write side</a:t>
            </a:r>
          </a:p>
          <a:p>
            <a:r>
              <a:rPr lang="en-US" baseline="0" dirty="0"/>
              <a:t>Read side</a:t>
            </a:r>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29</a:t>
            </a:fld>
            <a:endParaRPr lang="en-US"/>
          </a:p>
        </p:txBody>
      </p:sp>
    </p:spTree>
    <p:extLst>
      <p:ext uri="{BB962C8B-B14F-4D97-AF65-F5344CB8AC3E}">
        <p14:creationId xmlns:p14="http://schemas.microsoft.com/office/powerpoint/2010/main" val="3341515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00B050"/>
                </a:solidFill>
              </a:rPr>
              <a:t>Simple</a:t>
            </a:r>
          </a:p>
          <a:p>
            <a:endParaRPr lang="en-US" sz="1200" dirty="0">
              <a:solidFill>
                <a:srgbClr val="00B050"/>
              </a:solidFill>
            </a:endParaRPr>
          </a:p>
          <a:p>
            <a:r>
              <a:rPr lang="en-US" sz="1200" dirty="0">
                <a:solidFill>
                  <a:srgbClr val="00B050"/>
                </a:solidFill>
              </a:rPr>
              <a:t>Indirect message async – like texting </a:t>
            </a:r>
          </a:p>
          <a:p>
            <a:endParaRPr lang="en-US" sz="1200" dirty="0">
              <a:solidFill>
                <a:srgbClr val="00B050"/>
              </a:solidFill>
            </a:endParaRPr>
          </a:p>
          <a:p>
            <a:r>
              <a:rPr lang="en-US" sz="1200" dirty="0">
                <a:solidFill>
                  <a:srgbClr val="00B050"/>
                </a:solidFill>
              </a:rPr>
              <a:t>Sends message to itself</a:t>
            </a:r>
          </a:p>
          <a:p>
            <a:endParaRPr lang="en-US" sz="1200" dirty="0">
              <a:solidFill>
                <a:srgbClr val="00B050"/>
              </a:solidFill>
            </a:endParaRPr>
          </a:p>
          <a:p>
            <a:endParaRPr lang="en-US" sz="1200" dirty="0">
              <a:solidFill>
                <a:srgbClr val="00B050"/>
              </a:solidFill>
            </a:endParaRPr>
          </a:p>
          <a:p>
            <a:r>
              <a:rPr lang="en-US" sz="1200" dirty="0" err="1">
                <a:solidFill>
                  <a:srgbClr val="00B050"/>
                </a:solidFill>
              </a:rPr>
              <a:t>tickSending</a:t>
            </a:r>
            <a:r>
              <a:rPr lang="en-US" sz="1200" dirty="0">
                <a:solidFill>
                  <a:srgbClr val="00B050"/>
                </a:solidFill>
              </a:rPr>
              <a:t>() line 49</a:t>
            </a:r>
          </a:p>
          <a:p>
            <a:r>
              <a:rPr lang="en-US" sz="1200" dirty="0" err="1">
                <a:solidFill>
                  <a:srgbClr val="00B050"/>
                </a:solidFill>
              </a:rPr>
              <a:t>getContext</a:t>
            </a:r>
            <a:r>
              <a:rPr lang="en-US" sz="1200" dirty="0">
                <a:solidFill>
                  <a:srgbClr val="00B050"/>
                </a:solidFill>
              </a:rPr>
              <a:t>().become</a:t>
            </a:r>
          </a:p>
          <a:p>
            <a:r>
              <a:rPr lang="en-US" sz="1200" dirty="0">
                <a:solidFill>
                  <a:srgbClr val="00B050"/>
                </a:solidFill>
              </a:rPr>
              <a:t>Delegate routing to another actor shard region actor ( out of box ) - </a:t>
            </a:r>
            <a:r>
              <a:rPr lang="en-US" sz="1200" dirty="0" err="1">
                <a:solidFill>
                  <a:srgbClr val="00B050"/>
                </a:solidFill>
              </a:rPr>
              <a:t>routhing</a:t>
            </a:r>
            <a:endParaRPr lang="en-US" sz="1200" dirty="0">
              <a:solidFill>
                <a:srgbClr val="00B050"/>
              </a:solidFill>
            </a:endParaRPr>
          </a:p>
          <a:p>
            <a:endParaRPr lang="en-US" sz="1200" dirty="0">
              <a:solidFill>
                <a:srgbClr val="00B050"/>
              </a:solidFill>
            </a:endParaRPr>
          </a:p>
          <a:p>
            <a:r>
              <a:rPr lang="en-US" sz="1200" dirty="0">
                <a:solidFill>
                  <a:srgbClr val="00B050"/>
                </a:solidFill>
              </a:rPr>
              <a:t>Tell() sends message</a:t>
            </a:r>
          </a:p>
          <a:p>
            <a:endParaRPr lang="en-US" sz="1200" dirty="0">
              <a:solidFill>
                <a:srgbClr val="00B050"/>
              </a:solidFill>
            </a:endParaRPr>
          </a:p>
          <a:p>
            <a:r>
              <a:rPr lang="en-US" sz="1200" dirty="0">
                <a:solidFill>
                  <a:srgbClr val="00B050"/>
                </a:solidFill>
              </a:rPr>
              <a:t>No http part – but has receiver to endpoint</a:t>
            </a:r>
          </a:p>
          <a:p>
            <a:r>
              <a:rPr lang="en-US" sz="1200" dirty="0">
                <a:solidFill>
                  <a:srgbClr val="00B050"/>
                </a:solidFill>
              </a:rPr>
              <a:t>Typed strongly – when receive command for 64</a:t>
            </a:r>
          </a:p>
          <a:p>
            <a:r>
              <a:rPr lang="en-US" sz="1200" dirty="0">
                <a:solidFill>
                  <a:srgbClr val="00B050"/>
                </a:solidFill>
              </a:rPr>
              <a:t>e.g. sensor event  ( RAM ) no </a:t>
            </a:r>
            <a:r>
              <a:rPr lang="en-US" sz="1200" dirty="0" err="1">
                <a:solidFill>
                  <a:srgbClr val="00B050"/>
                </a:solidFill>
              </a:rPr>
              <a:t>db</a:t>
            </a:r>
            <a:r>
              <a:rPr lang="en-US" sz="1200" dirty="0">
                <a:solidFill>
                  <a:srgbClr val="00B050"/>
                </a:solidFill>
              </a:rPr>
              <a:t> in this example 9 but could</a:t>
            </a:r>
          </a:p>
          <a:p>
            <a:endParaRPr lang="en-US" sz="1200" dirty="0">
              <a:solidFill>
                <a:srgbClr val="00B050"/>
              </a:solidFill>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Highly optimized</a:t>
            </a:r>
          </a:p>
          <a:p>
            <a:r>
              <a:rPr lang="en-US" sz="1200" b="0" i="0" u="none" strike="noStrike" kern="1200" dirty="0">
                <a:solidFill>
                  <a:schemeClr val="tx1"/>
                </a:solidFill>
                <a:effectLst/>
                <a:latin typeface="+mn-lt"/>
                <a:ea typeface="+mn-ea"/>
                <a:cs typeface="+mn-cs"/>
              </a:rPr>
              <a:t>10 years</a:t>
            </a:r>
          </a:p>
          <a:p>
            <a:r>
              <a:rPr lang="en-US" sz="1200" b="0" i="0" u="none" strike="noStrike" kern="1200" dirty="0">
                <a:solidFill>
                  <a:schemeClr val="tx1"/>
                </a:solidFill>
                <a:effectLst/>
                <a:latin typeface="+mn-lt"/>
                <a:ea typeface="+mn-ea"/>
                <a:cs typeface="+mn-cs"/>
              </a:rPr>
              <a:t>40 000 000 msg/JVM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16077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oc</a:t>
            </a:r>
            <a:r>
              <a:rPr lang="en-US" dirty="0"/>
              <a:t> login https://c100-e.us-south.containers.cloud.ibm.com:32627 --token=N-umsJh9_xJA-LI0aPZkrNdG-ACU0dRQ0oBNEbZlssw</a:t>
            </a:r>
          </a:p>
        </p:txBody>
      </p:sp>
      <p:sp>
        <p:nvSpPr>
          <p:cNvPr id="4" name="Slide Number Placeholder 3"/>
          <p:cNvSpPr>
            <a:spLocks noGrp="1"/>
          </p:cNvSpPr>
          <p:nvPr>
            <p:ph type="sldNum" sz="quarter" idx="5"/>
          </p:nvPr>
        </p:nvSpPr>
        <p:spPr/>
        <p:txBody>
          <a:bodyPr/>
          <a:lstStyle/>
          <a:p>
            <a:fld id="{6E2E38B8-B0B4-AD41-AC6E-B781F46A9FD3}" type="slidenum">
              <a:rPr lang="en-US" smtClean="0"/>
              <a:pPr/>
              <a:t>31</a:t>
            </a:fld>
            <a:endParaRPr lang="en-US" dirty="0"/>
          </a:p>
        </p:txBody>
      </p:sp>
    </p:spTree>
    <p:extLst>
      <p:ext uri="{BB962C8B-B14F-4D97-AF65-F5344CB8AC3E}">
        <p14:creationId xmlns:p14="http://schemas.microsoft.com/office/powerpoint/2010/main" val="1653269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1" dirty="0" err="1">
                <a:solidFill>
                  <a:schemeClr val="tx1"/>
                </a:solidFill>
                <a:latin typeface="IBM Plex Mono Light" panose="020B0409050000000000" pitchFamily="49" charset="77"/>
              </a:rPr>
              <a:t>oc</a:t>
            </a:r>
            <a:r>
              <a:rPr lang="en-US" sz="1400" b="0" i="1" dirty="0">
                <a:solidFill>
                  <a:schemeClr val="tx1"/>
                </a:solidFill>
                <a:latin typeface="IBM Plex Mono Light" panose="020B0409050000000000" pitchFamily="49" charset="77"/>
              </a:rPr>
              <a:t> login https://c100-e.us-south.containers.cloud.ibm.com:32627 --token=</a:t>
            </a:r>
            <a:r>
              <a:rPr lang="en-US" sz="1400" b="0" i="1" kern="1200" dirty="0">
                <a:solidFill>
                  <a:schemeClr val="tx1"/>
                </a:solidFill>
                <a:latin typeface="IBM Plex Mono Light" panose="020B0409050000000000" pitchFamily="49" charset="77"/>
                <a:ea typeface="+mn-ea"/>
                <a:cs typeface="+mn-cs"/>
              </a:rPr>
              <a:t>N-umsJh9</a:t>
            </a:r>
            <a:r>
              <a:rPr lang="en-US" sz="1400" b="0" i="1" dirty="0">
                <a:solidFill>
                  <a:schemeClr val="tx1"/>
                </a:solidFill>
                <a:latin typeface="IBM Plex Mono Light" panose="020B0409050000000000" pitchFamily="49" charset="77"/>
              </a:rPr>
              <a:t>_xJA-LI0aPZkrNdG-ACU0dRQ0oBNEbZlssw</a:t>
            </a:r>
          </a:p>
          <a:p>
            <a:endParaRPr lang="en-US" sz="1400" b="0" i="1" dirty="0">
              <a:solidFill>
                <a:schemeClr val="tx1"/>
              </a:solidFill>
              <a:latin typeface="IBM Plex Mono Light" panose="020B0409050000000000" pitchFamily="49" charset="77"/>
            </a:endParaRPr>
          </a:p>
          <a:p>
            <a:endParaRPr lang="en-US" sz="1400" b="0" i="1" dirty="0">
              <a:solidFill>
                <a:schemeClr val="tx1"/>
              </a:solidFill>
              <a:latin typeface="IBM Plex Mono Light" panose="020B0409050000000000" pitchFamily="49" charset="77"/>
            </a:endParaRPr>
          </a:p>
          <a:p>
            <a:r>
              <a:rPr lang="en-US" sz="1400" b="0" i="1" dirty="0" err="1">
                <a:solidFill>
                  <a:schemeClr val="tx1"/>
                </a:solidFill>
                <a:latin typeface="IBM Plex Mono Light" panose="020B0409050000000000" pitchFamily="49" charset="77"/>
              </a:rPr>
              <a:t>oc</a:t>
            </a:r>
            <a:r>
              <a:rPr lang="en-US" sz="1400" b="0" i="1" dirty="0">
                <a:solidFill>
                  <a:schemeClr val="tx1"/>
                </a:solidFill>
                <a:latin typeface="IBM Plex Mono Light" panose="020B0409050000000000" pitchFamily="49" charset="77"/>
              </a:rPr>
              <a:t> project akka-cluster-1</a:t>
            </a:r>
          </a:p>
          <a:p>
            <a:r>
              <a:rPr lang="en-US" sz="1400" b="0" i="1" dirty="0">
                <a:solidFill>
                  <a:schemeClr val="tx1"/>
                </a:solidFill>
                <a:latin typeface="IBM Plex Mono Light" panose="020B0409050000000000" pitchFamily="49" charset="77"/>
              </a:rPr>
              <a:t>Already on project "akka-cluster-1" on server "https://c100-e.us-south.containers.cloud.ibm.com:32627".</a:t>
            </a:r>
          </a:p>
        </p:txBody>
      </p:sp>
      <p:sp>
        <p:nvSpPr>
          <p:cNvPr id="4" name="Slide Number Placeholder 3"/>
          <p:cNvSpPr>
            <a:spLocks noGrp="1"/>
          </p:cNvSpPr>
          <p:nvPr>
            <p:ph type="sldNum" sz="quarter" idx="5"/>
          </p:nvPr>
        </p:nvSpPr>
        <p:spPr/>
        <p:txBody>
          <a:bodyPr/>
          <a:lstStyle/>
          <a:p>
            <a:fld id="{6E2E38B8-B0B4-AD41-AC6E-B781F46A9FD3}" type="slidenum">
              <a:rPr lang="en-US" smtClean="0"/>
              <a:pPr/>
              <a:t>32</a:t>
            </a:fld>
            <a:endParaRPr lang="en-US" dirty="0"/>
          </a:p>
        </p:txBody>
      </p:sp>
    </p:spTree>
    <p:extLst>
      <p:ext uri="{BB962C8B-B14F-4D97-AF65-F5344CB8AC3E}">
        <p14:creationId xmlns:p14="http://schemas.microsoft.com/office/powerpoint/2010/main" val="40361837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1" dirty="0" err="1">
                <a:solidFill>
                  <a:schemeClr val="tx1"/>
                </a:solidFill>
                <a:latin typeface="IBM Plex Mono Light" panose="020B0409050000000000" pitchFamily="49" charset="77"/>
              </a:rPr>
              <a:t>oc</a:t>
            </a:r>
            <a:r>
              <a:rPr lang="en-US" sz="1400" b="0" i="1" dirty="0">
                <a:solidFill>
                  <a:schemeClr val="tx1"/>
                </a:solidFill>
                <a:latin typeface="IBM Plex Mono Light" panose="020B0409050000000000" pitchFamily="49" charset="77"/>
              </a:rPr>
              <a:t> login https://c100-e.us-south.containers.cloud.ibm.com:32627 --token=</a:t>
            </a:r>
            <a:r>
              <a:rPr lang="en-US" sz="1400" b="0" i="1" kern="1200" dirty="0">
                <a:solidFill>
                  <a:schemeClr val="tx1"/>
                </a:solidFill>
                <a:latin typeface="IBM Plex Mono Light" panose="020B0409050000000000" pitchFamily="49" charset="77"/>
                <a:ea typeface="+mn-ea"/>
                <a:cs typeface="+mn-cs"/>
              </a:rPr>
              <a:t>N-umsJh9</a:t>
            </a:r>
            <a:r>
              <a:rPr lang="en-US" sz="1400" b="0" i="1" dirty="0">
                <a:solidFill>
                  <a:schemeClr val="tx1"/>
                </a:solidFill>
                <a:latin typeface="IBM Plex Mono Light" panose="020B0409050000000000" pitchFamily="49" charset="77"/>
              </a:rPr>
              <a:t>_xJA-LI0aPZkrNdG-ACU0dRQ0oBNEbZlssw</a:t>
            </a:r>
          </a:p>
          <a:p>
            <a:endParaRPr lang="en-US" sz="1400" b="0" i="1" dirty="0">
              <a:solidFill>
                <a:schemeClr val="tx1"/>
              </a:solidFill>
              <a:latin typeface="IBM Plex Mono Light" panose="020B0409050000000000" pitchFamily="49" charset="77"/>
            </a:endParaRPr>
          </a:p>
          <a:p>
            <a:endParaRPr lang="en-US" sz="1400" b="0" i="1" dirty="0">
              <a:solidFill>
                <a:schemeClr val="tx1"/>
              </a:solidFill>
              <a:latin typeface="IBM Plex Mono Light" panose="020B0409050000000000" pitchFamily="49" charset="77"/>
            </a:endParaRPr>
          </a:p>
          <a:p>
            <a:r>
              <a:rPr lang="en-US" sz="1400" b="0" i="1" dirty="0" err="1">
                <a:solidFill>
                  <a:schemeClr val="tx1"/>
                </a:solidFill>
                <a:latin typeface="IBM Plex Mono Light" panose="020B0409050000000000" pitchFamily="49" charset="77"/>
              </a:rPr>
              <a:t>oc</a:t>
            </a:r>
            <a:r>
              <a:rPr lang="en-US" sz="1400" b="0" i="1" dirty="0">
                <a:solidFill>
                  <a:schemeClr val="tx1"/>
                </a:solidFill>
                <a:latin typeface="IBM Plex Mono Light" panose="020B0409050000000000" pitchFamily="49" charset="77"/>
              </a:rPr>
              <a:t> project akka-cluster-1</a:t>
            </a:r>
          </a:p>
          <a:p>
            <a:r>
              <a:rPr lang="en-US" sz="1400" b="0" i="1" dirty="0">
                <a:solidFill>
                  <a:schemeClr val="tx1"/>
                </a:solidFill>
                <a:latin typeface="IBM Plex Mono Light" panose="020B0409050000000000" pitchFamily="49" charset="77"/>
              </a:rPr>
              <a:t>Already on project "akka-cluster-1" on server "https://c100-e.us-south.containers.cloud.ibm.com:32627".</a:t>
            </a:r>
          </a:p>
        </p:txBody>
      </p:sp>
      <p:sp>
        <p:nvSpPr>
          <p:cNvPr id="4" name="Slide Number Placeholder 3"/>
          <p:cNvSpPr>
            <a:spLocks noGrp="1"/>
          </p:cNvSpPr>
          <p:nvPr>
            <p:ph type="sldNum" sz="quarter" idx="5"/>
          </p:nvPr>
        </p:nvSpPr>
        <p:spPr/>
        <p:txBody>
          <a:bodyPr/>
          <a:lstStyle/>
          <a:p>
            <a:fld id="{6E2E38B8-B0B4-AD41-AC6E-B781F46A9FD3}" type="slidenum">
              <a:rPr lang="en-US" smtClean="0"/>
              <a:pPr/>
              <a:t>33</a:t>
            </a:fld>
            <a:endParaRPr lang="en-US" dirty="0"/>
          </a:p>
        </p:txBody>
      </p:sp>
    </p:spTree>
    <p:extLst>
      <p:ext uri="{BB962C8B-B14F-4D97-AF65-F5344CB8AC3E}">
        <p14:creationId xmlns:p14="http://schemas.microsoft.com/office/powerpoint/2010/main" val="190503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Knowledge of your</a:t>
            </a:r>
          </a:p>
          <a:p>
            <a:endParaRPr lang="en-US" dirty="0"/>
          </a:p>
          <a:p>
            <a:r>
              <a:rPr lang="en-US" dirty="0"/>
              <a:t>Technical and Product roadmap – Architects and Developers prepare to think what tools and methodologies to use to meet the business requirements</a:t>
            </a:r>
          </a:p>
          <a:p>
            <a:endParaRPr lang="en-US"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a:t>
            </a:fld>
            <a:endParaRPr lang="en-US" dirty="0"/>
          </a:p>
        </p:txBody>
      </p:sp>
    </p:spTree>
    <p:extLst>
      <p:ext uri="{BB962C8B-B14F-4D97-AF65-F5344CB8AC3E}">
        <p14:creationId xmlns:p14="http://schemas.microsoft.com/office/powerpoint/2010/main" val="14698894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1" dirty="0" err="1">
                <a:solidFill>
                  <a:schemeClr val="tx1"/>
                </a:solidFill>
                <a:latin typeface="IBM Plex Mono Light" panose="020B0409050000000000" pitchFamily="49" charset="77"/>
              </a:rPr>
              <a:t>oc</a:t>
            </a:r>
            <a:r>
              <a:rPr lang="en-US" sz="1400" b="0" i="1" dirty="0">
                <a:solidFill>
                  <a:schemeClr val="tx1"/>
                </a:solidFill>
                <a:latin typeface="IBM Plex Mono Light" panose="020B0409050000000000" pitchFamily="49" charset="77"/>
              </a:rPr>
              <a:t> login https://c100-e.us-south.containers.cloud.ibm.com:32627 --token=</a:t>
            </a:r>
            <a:r>
              <a:rPr lang="en-US" sz="1400" b="0" i="1" kern="1200" dirty="0">
                <a:solidFill>
                  <a:schemeClr val="tx1"/>
                </a:solidFill>
                <a:latin typeface="IBM Plex Mono Light" panose="020B0409050000000000" pitchFamily="49" charset="77"/>
                <a:ea typeface="+mn-ea"/>
                <a:cs typeface="+mn-cs"/>
              </a:rPr>
              <a:t>N-umsJh9</a:t>
            </a:r>
            <a:r>
              <a:rPr lang="en-US" sz="1400" b="0" i="1" dirty="0">
                <a:solidFill>
                  <a:schemeClr val="tx1"/>
                </a:solidFill>
                <a:latin typeface="IBM Plex Mono Light" panose="020B0409050000000000" pitchFamily="49" charset="77"/>
              </a:rPr>
              <a:t>_xJA-LI0aPZkrNdG-ACU0dRQ0oBNEbZlssw</a:t>
            </a:r>
          </a:p>
          <a:p>
            <a:endParaRPr lang="en-US" sz="1400" b="0" i="1" dirty="0">
              <a:solidFill>
                <a:schemeClr val="tx1"/>
              </a:solidFill>
              <a:latin typeface="IBM Plex Mono Light" panose="020B0409050000000000" pitchFamily="49" charset="77"/>
            </a:endParaRPr>
          </a:p>
          <a:p>
            <a:endParaRPr lang="en-US" sz="1400" b="0" i="1" dirty="0">
              <a:solidFill>
                <a:schemeClr val="tx1"/>
              </a:solidFill>
              <a:latin typeface="IBM Plex Mono Light" panose="020B0409050000000000" pitchFamily="49" charset="77"/>
            </a:endParaRPr>
          </a:p>
          <a:p>
            <a:r>
              <a:rPr lang="en-US" sz="1400" b="0" i="1" dirty="0" err="1">
                <a:solidFill>
                  <a:schemeClr val="tx1"/>
                </a:solidFill>
                <a:latin typeface="IBM Plex Mono Light" panose="020B0409050000000000" pitchFamily="49" charset="77"/>
              </a:rPr>
              <a:t>oc</a:t>
            </a:r>
            <a:r>
              <a:rPr lang="en-US" sz="1400" b="0" i="1" dirty="0">
                <a:solidFill>
                  <a:schemeClr val="tx1"/>
                </a:solidFill>
                <a:latin typeface="IBM Plex Mono Light" panose="020B0409050000000000" pitchFamily="49" charset="77"/>
              </a:rPr>
              <a:t> project akka-cluster-1</a:t>
            </a:r>
          </a:p>
          <a:p>
            <a:r>
              <a:rPr lang="en-US" sz="1400" b="0" i="1" dirty="0">
                <a:solidFill>
                  <a:schemeClr val="tx1"/>
                </a:solidFill>
                <a:latin typeface="IBM Plex Mono Light" panose="020B0409050000000000" pitchFamily="49" charset="77"/>
              </a:rPr>
              <a:t>Already on project "akka-cluster-1" on server "https://c100-e.us-south.containers.cloud.ibm.com:32627".</a:t>
            </a:r>
          </a:p>
        </p:txBody>
      </p:sp>
      <p:sp>
        <p:nvSpPr>
          <p:cNvPr id="4" name="Slide Number Placeholder 3"/>
          <p:cNvSpPr>
            <a:spLocks noGrp="1"/>
          </p:cNvSpPr>
          <p:nvPr>
            <p:ph type="sldNum" sz="quarter" idx="5"/>
          </p:nvPr>
        </p:nvSpPr>
        <p:spPr/>
        <p:txBody>
          <a:bodyPr/>
          <a:lstStyle/>
          <a:p>
            <a:fld id="{6E2E38B8-B0B4-AD41-AC6E-B781F46A9FD3}" type="slidenum">
              <a:rPr lang="en-US" smtClean="0"/>
              <a:pPr/>
              <a:t>34</a:t>
            </a:fld>
            <a:endParaRPr lang="en-US" dirty="0"/>
          </a:p>
        </p:txBody>
      </p:sp>
    </p:spTree>
    <p:extLst>
      <p:ext uri="{BB962C8B-B14F-4D97-AF65-F5344CB8AC3E}">
        <p14:creationId xmlns:p14="http://schemas.microsoft.com/office/powerpoint/2010/main" val="10055753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1" dirty="0" err="1">
                <a:solidFill>
                  <a:schemeClr val="tx1"/>
                </a:solidFill>
                <a:latin typeface="IBM Plex Mono Light" panose="020B0409050000000000" pitchFamily="49" charset="77"/>
              </a:rPr>
              <a:t>oc</a:t>
            </a:r>
            <a:r>
              <a:rPr lang="en-US" sz="1400" b="0" i="1" dirty="0">
                <a:solidFill>
                  <a:schemeClr val="tx1"/>
                </a:solidFill>
                <a:latin typeface="IBM Plex Mono Light" panose="020B0409050000000000" pitchFamily="49" charset="77"/>
              </a:rPr>
              <a:t> login https://c100-e.us-south.containers.cloud.ibm.com:32627 --token=</a:t>
            </a:r>
            <a:r>
              <a:rPr lang="en-US" sz="1400" b="0" i="1" kern="1200" dirty="0">
                <a:solidFill>
                  <a:schemeClr val="tx1"/>
                </a:solidFill>
                <a:latin typeface="IBM Plex Mono Light" panose="020B0409050000000000" pitchFamily="49" charset="77"/>
                <a:ea typeface="+mn-ea"/>
                <a:cs typeface="+mn-cs"/>
              </a:rPr>
              <a:t>N-umsJh9</a:t>
            </a:r>
            <a:r>
              <a:rPr lang="en-US" sz="1400" b="0" i="1" dirty="0">
                <a:solidFill>
                  <a:schemeClr val="tx1"/>
                </a:solidFill>
                <a:latin typeface="IBM Plex Mono Light" panose="020B0409050000000000" pitchFamily="49" charset="77"/>
              </a:rPr>
              <a:t>_xJA-LI0aPZkrNdG-ACU0dRQ0oBNEbZlssw</a:t>
            </a:r>
          </a:p>
          <a:p>
            <a:endParaRPr lang="en-US" sz="1400" b="0" i="1" dirty="0">
              <a:solidFill>
                <a:schemeClr val="tx1"/>
              </a:solidFill>
              <a:latin typeface="IBM Plex Mono Light" panose="020B0409050000000000" pitchFamily="49" charset="77"/>
            </a:endParaRPr>
          </a:p>
          <a:p>
            <a:endParaRPr lang="en-US" sz="1400" b="0" i="1" dirty="0">
              <a:solidFill>
                <a:schemeClr val="tx1"/>
              </a:solidFill>
              <a:latin typeface="IBM Plex Mono Light" panose="020B0409050000000000" pitchFamily="49" charset="77"/>
            </a:endParaRPr>
          </a:p>
          <a:p>
            <a:r>
              <a:rPr lang="en-US" sz="1400" b="0" i="1" dirty="0" err="1">
                <a:solidFill>
                  <a:schemeClr val="tx1"/>
                </a:solidFill>
                <a:latin typeface="IBM Plex Mono Light" panose="020B0409050000000000" pitchFamily="49" charset="77"/>
              </a:rPr>
              <a:t>oc</a:t>
            </a:r>
            <a:r>
              <a:rPr lang="en-US" sz="1400" b="0" i="1" dirty="0">
                <a:solidFill>
                  <a:schemeClr val="tx1"/>
                </a:solidFill>
                <a:latin typeface="IBM Plex Mono Light" panose="020B0409050000000000" pitchFamily="49" charset="77"/>
              </a:rPr>
              <a:t> project akka-cluster-1</a:t>
            </a:r>
          </a:p>
          <a:p>
            <a:r>
              <a:rPr lang="en-US" sz="1400" b="0" i="1" dirty="0">
                <a:solidFill>
                  <a:schemeClr val="tx1"/>
                </a:solidFill>
                <a:latin typeface="IBM Plex Mono Light" panose="020B0409050000000000" pitchFamily="49" charset="77"/>
              </a:rPr>
              <a:t>Already on project "akka-cluster-1" on server "https://c100-e.us-south.containers.cloud.ibm.com:32627".</a:t>
            </a:r>
          </a:p>
        </p:txBody>
      </p:sp>
      <p:sp>
        <p:nvSpPr>
          <p:cNvPr id="4" name="Slide Number Placeholder 3"/>
          <p:cNvSpPr>
            <a:spLocks noGrp="1"/>
          </p:cNvSpPr>
          <p:nvPr>
            <p:ph type="sldNum" sz="quarter" idx="5"/>
          </p:nvPr>
        </p:nvSpPr>
        <p:spPr/>
        <p:txBody>
          <a:bodyPr/>
          <a:lstStyle/>
          <a:p>
            <a:fld id="{6E2E38B8-B0B4-AD41-AC6E-B781F46A9FD3}" type="slidenum">
              <a:rPr lang="en-US" smtClean="0"/>
              <a:pPr/>
              <a:t>35</a:t>
            </a:fld>
            <a:endParaRPr lang="en-US" dirty="0"/>
          </a:p>
        </p:txBody>
      </p:sp>
    </p:spTree>
    <p:extLst>
      <p:ext uri="{BB962C8B-B14F-4D97-AF65-F5344CB8AC3E}">
        <p14:creationId xmlns:p14="http://schemas.microsoft.com/office/powerpoint/2010/main" val="9270664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aware of blocking!</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36</a:t>
            </a:fld>
            <a:endParaRPr lang="en-US" dirty="0"/>
          </a:p>
        </p:txBody>
      </p:sp>
    </p:spTree>
    <p:extLst>
      <p:ext uri="{BB962C8B-B14F-4D97-AF65-F5344CB8AC3E}">
        <p14:creationId xmlns:p14="http://schemas.microsoft.com/office/powerpoint/2010/main" val="756144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Asynchronous Backends</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5</a:t>
            </a:fld>
            <a:endParaRPr lang="en-US" dirty="0"/>
          </a:p>
        </p:txBody>
      </p:sp>
    </p:spTree>
    <p:extLst>
      <p:ext uri="{BB962C8B-B14F-4D97-AF65-F5344CB8AC3E}">
        <p14:creationId xmlns:p14="http://schemas.microsoft.com/office/powerpoint/2010/main" val="393331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K8s auto scale </a:t>
            </a:r>
          </a:p>
          <a:p>
            <a:r>
              <a:rPr lang="en-US" sz="1200" b="0" i="0" u="none" strike="noStrike" kern="1200" dirty="0">
                <a:solidFill>
                  <a:schemeClr val="tx1"/>
                </a:solidFill>
                <a:effectLst/>
                <a:latin typeface="+mn-lt"/>
                <a:ea typeface="+mn-ea"/>
                <a:cs typeface="+mn-cs"/>
              </a:rPr>
              <a:t>Outside</a:t>
            </a:r>
          </a:p>
          <a:p>
            <a:endParaRPr lang="en-US" sz="1200" b="0" i="0" u="none" strike="noStrike" kern="1200" dirty="0">
              <a:solidFill>
                <a:schemeClr val="tx1"/>
              </a:solidFill>
              <a:effectLst/>
              <a:latin typeface="+mn-lt"/>
              <a:ea typeface="+mn-ea"/>
              <a:cs typeface="+mn-cs"/>
            </a:endParaRPr>
          </a:p>
          <a:p>
            <a:r>
              <a:rPr lang="en-US" sz="1200" b="0" i="0" u="none" strike="noStrike" kern="1200" dirty="0" err="1">
                <a:solidFill>
                  <a:schemeClr val="tx1"/>
                </a:solidFill>
                <a:effectLst/>
                <a:latin typeface="+mn-lt"/>
                <a:ea typeface="+mn-ea"/>
                <a:cs typeface="+mn-cs"/>
              </a:rPr>
              <a:t>Akka</a:t>
            </a:r>
            <a:r>
              <a:rPr lang="en-US" sz="1200" b="0" i="0" u="none" strike="noStrike" kern="1200" dirty="0">
                <a:solidFill>
                  <a:schemeClr val="tx1"/>
                </a:solidFill>
                <a:effectLst/>
                <a:latin typeface="+mn-lt"/>
                <a:ea typeface="+mn-ea"/>
                <a:cs typeface="+mn-cs"/>
              </a:rPr>
              <a:t> see more nodes = more capacity spread the work load</a:t>
            </a:r>
          </a:p>
          <a:p>
            <a:r>
              <a:rPr lang="en-US" sz="1200" b="0" i="0" u="none" strike="noStrike" kern="1200" dirty="0">
                <a:solidFill>
                  <a:schemeClr val="tx1"/>
                </a:solidFill>
                <a:effectLst/>
                <a:latin typeface="+mn-lt"/>
                <a:ea typeface="+mn-ea"/>
                <a:cs typeface="+mn-cs"/>
              </a:rPr>
              <a:t>Inside</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3863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7</a:t>
            </a:fld>
            <a:endParaRPr lang="en-US" dirty="0"/>
          </a:p>
        </p:txBody>
      </p:sp>
    </p:spTree>
    <p:extLst>
      <p:ext uri="{BB962C8B-B14F-4D97-AF65-F5344CB8AC3E}">
        <p14:creationId xmlns:p14="http://schemas.microsoft.com/office/powerpoint/2010/main" val="2351658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arxiv.org</a:t>
            </a:r>
            <a:r>
              <a:rPr lang="en-US" dirty="0"/>
              <a:t>/ftp/</a:t>
            </a:r>
            <a:r>
              <a:rPr lang="en-US" dirty="0" err="1"/>
              <a:t>arxiv</a:t>
            </a:r>
            <a:r>
              <a:rPr lang="en-US" dirty="0"/>
              <a:t>/papers/1008/1008.1459.pdf</a:t>
            </a:r>
          </a:p>
          <a:p>
            <a:endParaRPr lang="en-US" dirty="0"/>
          </a:p>
          <a:p>
            <a:endParaRPr lang="en-US" dirty="0"/>
          </a:p>
          <a:p>
            <a:r>
              <a:rPr lang="en-US" dirty="0"/>
              <a:t>https://</a:t>
            </a:r>
            <a:r>
              <a:rPr lang="en-US" dirty="0" err="1"/>
              <a:t>en.wikipedia.org</a:t>
            </a:r>
            <a:r>
              <a:rPr lang="en-US" dirty="0"/>
              <a:t>/wiki/</a:t>
            </a:r>
            <a:r>
              <a:rPr lang="en-US" dirty="0" err="1"/>
              <a:t>Lambda_calculus</a:t>
            </a:r>
            <a:endParaRPr lang="en-US" dirty="0"/>
          </a:p>
          <a:p>
            <a:endParaRPr lang="en-US" dirty="0"/>
          </a:p>
          <a:p>
            <a:r>
              <a:rPr lang="en-US" dirty="0"/>
              <a:t>Alonzo Church created lambda calculus</a:t>
            </a:r>
          </a:p>
          <a:p>
            <a:r>
              <a:rPr lang="en-US" dirty="0"/>
              <a:t>- 1930 influenced LISP programming </a:t>
            </a:r>
            <a:r>
              <a:rPr lang="en-US" dirty="0" err="1"/>
              <a:t>lang</a:t>
            </a:r>
            <a:r>
              <a:rPr lang="en-US" dirty="0"/>
              <a:t> and functional programming</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8</a:t>
            </a:fld>
            <a:endParaRPr lang="en-US" dirty="0"/>
          </a:p>
        </p:txBody>
      </p:sp>
    </p:spTree>
    <p:extLst>
      <p:ext uri="{BB962C8B-B14F-4D97-AF65-F5344CB8AC3E}">
        <p14:creationId xmlns:p14="http://schemas.microsoft.com/office/powerpoint/2010/main" val="913430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Kubernetes is based on the concept of balancing the current state and the desired state, where the desired state is what you want your production environment to be, in other words, how many servers you want to be up and running for your application. The current state means the current status of your production environment.</a:t>
            </a:r>
          </a:p>
          <a:p>
            <a:pPr algn="ctr"/>
            <a:br>
              <a:rPr lang="en-US" dirty="0"/>
            </a:br>
            <a:br>
              <a:rPr lang="en-US" dirty="0"/>
            </a:br>
            <a:r>
              <a:rPr lang="en-US" sz="1200" dirty="0">
                <a:solidFill>
                  <a:schemeClr val="bg2">
                    <a:lumMod val="75000"/>
                  </a:schemeClr>
                </a:solidFill>
                <a:latin typeface="Arial"/>
                <a:cs typeface="Arial"/>
              </a:rPr>
              <a:t>Where our Stateful Microservice</a:t>
            </a:r>
          </a:p>
          <a:p>
            <a:pPr algn="ctr"/>
            <a:r>
              <a:rPr lang="en-US" sz="1200" dirty="0">
                <a:solidFill>
                  <a:schemeClr val="bg2">
                    <a:lumMod val="75000"/>
                  </a:schemeClr>
                </a:solidFill>
                <a:latin typeface="Arial"/>
                <a:cs typeface="Arial"/>
              </a:rPr>
              <a:t> </a:t>
            </a:r>
            <a:r>
              <a:rPr lang="en-US" sz="1200" dirty="0" err="1">
                <a:solidFill>
                  <a:schemeClr val="bg2">
                    <a:lumMod val="75000"/>
                  </a:schemeClr>
                </a:solidFill>
                <a:latin typeface="Arial"/>
                <a:cs typeface="Arial"/>
              </a:rPr>
              <a:t>Akka</a:t>
            </a:r>
            <a:r>
              <a:rPr lang="en-US" sz="1200" dirty="0">
                <a:solidFill>
                  <a:schemeClr val="bg2">
                    <a:lumMod val="75000"/>
                  </a:schemeClr>
                </a:solidFill>
                <a:latin typeface="Arial"/>
                <a:cs typeface="Arial"/>
              </a:rPr>
              <a:t> Actor application will run and be managed by K8s</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9</a:t>
            </a:fld>
            <a:endParaRPr lang="en-US" dirty="0"/>
          </a:p>
        </p:txBody>
      </p:sp>
    </p:spTree>
    <p:extLst>
      <p:ext uri="{BB962C8B-B14F-4D97-AF65-F5344CB8AC3E}">
        <p14:creationId xmlns:p14="http://schemas.microsoft.com/office/powerpoint/2010/main" val="3875027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28657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5.xml"/><Relationship Id="rId1" Type="http://schemas.openxmlformats.org/officeDocument/2006/relationships/tags" Target="../tags/tag2.xml"/><Relationship Id="rId4" Type="http://schemas.openxmlformats.org/officeDocument/2006/relationships/image" Target="../media/image7.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3.xml"/></Relationships>
</file>

<file path=ppt/slideLayouts/_rels/slideLayout13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4.xml"/></Relationships>
</file>

<file path=ppt/slideLayouts/_rels/slideLayout13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5.xml"/></Relationships>
</file>

<file path=ppt/slideLayouts/_rels/slideLayout13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xml"/></Relationships>
</file>

<file path=ppt/slideLayouts/_rels/slideLayout13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xml"/></Relationships>
</file>

<file path=ppt/slideLayouts/_rels/slideLayout13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8.xml"/></Relationships>
</file>

<file path=ppt/slideLayouts/_rels/slideLayout13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9.xml"/></Relationships>
</file>

<file path=ppt/slideLayouts/_rels/slideLayout13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0.xml"/></Relationships>
</file>

<file path=ppt/slideLayouts/_rels/slideLayout13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1.xml"/></Relationships>
</file>

<file path=ppt/slideLayouts/_rels/slideLayout13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3.xml"/></Relationships>
</file>

<file path=ppt/slideLayouts/_rels/slideLayout14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5.xml"/><Relationship Id="rId1" Type="http://schemas.openxmlformats.org/officeDocument/2006/relationships/tags" Target="../tags/tag15.xml"/></Relationships>
</file>

<file path=ppt/slideLayouts/_rels/slideLayout14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6.xml"/></Relationships>
</file>

<file path=ppt/slideLayouts/_rels/slideLayout14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7.xml"/></Relationships>
</file>

<file path=ppt/slideLayouts/_rels/slideLayout14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8.xml"/></Relationships>
</file>

<file path=ppt/slideLayouts/_rels/slideLayout14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9.xml"/></Relationships>
</file>

<file path=ppt/slideLayouts/_rels/slideLayout14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0.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5.xml"/><Relationship Id="rId1" Type="http://schemas.openxmlformats.org/officeDocument/2006/relationships/tags" Target="../tags/tag21.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5.xml"/><Relationship Id="rId1" Type="http://schemas.openxmlformats.org/officeDocument/2006/relationships/tags" Target="../tags/tag2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289050"/>
            <a:ext cx="9144000" cy="3854450"/>
          </a:xfrm>
          <a:prstGeom prst="rect">
            <a:avLst/>
          </a:prstGeom>
          <a:solidFill>
            <a:schemeClr val="accent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98826"/>
            <a:ext cx="4142232" cy="430581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8397707" y="4694756"/>
            <a:ext cx="513796" cy="20370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7" y="4690872"/>
            <a:ext cx="1920240" cy="266393"/>
          </a:xfrm>
          <a:prstGeom prst="rect">
            <a:avLst/>
          </a:prstGeom>
        </p:spPr>
      </p:pic>
    </p:spTree>
    <p:extLst>
      <p:ext uri="{BB962C8B-B14F-4D97-AF65-F5344CB8AC3E}">
        <p14:creationId xmlns:p14="http://schemas.microsoft.com/office/powerpoint/2010/main" val="218610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a:t>Click to edit Master text styles</a:t>
            </a:r>
          </a:p>
        </p:txBody>
      </p:sp>
    </p:spTree>
    <p:extLst>
      <p:ext uri="{BB962C8B-B14F-4D97-AF65-F5344CB8AC3E}">
        <p14:creationId xmlns:p14="http://schemas.microsoft.com/office/powerpoint/2010/main" val="212335720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187873182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316147105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3214970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1032300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5073377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898414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dirty="0"/>
              <a:t>Click to edit Master text styles</a:t>
            </a:r>
          </a:p>
        </p:txBody>
      </p:sp>
    </p:spTree>
    <p:extLst>
      <p:ext uri="{BB962C8B-B14F-4D97-AF65-F5344CB8AC3E}">
        <p14:creationId xmlns:p14="http://schemas.microsoft.com/office/powerpoint/2010/main" val="390496009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277692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952932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246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16084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4"/>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294190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925110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9401682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1404562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2"/>
            <a:ext cx="4572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677278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tx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4572000" cy="2571751"/>
          </a:xfrm>
          <a:solidFill>
            <a:schemeClr val="tx1"/>
          </a:solidFill>
        </p:spPr>
        <p:txBody>
          <a:bodyPr lIns="210312" tIns="173736" rIns="228600" bIns="228600"/>
          <a:lstStyle>
            <a:lvl1pPr>
              <a:lnSpc>
                <a:spcPts val="2800"/>
              </a:lnSpc>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1750"/>
          </a:xfrm>
          <a:solidFill>
            <a:schemeClr val="tx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0162"/>
            <a:ext cx="4572000" cy="2573337"/>
          </a:xfrm>
          <a:solidFill>
            <a:schemeClr val="tx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2570162"/>
            <a:ext cx="4572000" cy="2573337"/>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2962733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p:nvPr>
        </p:nvSpPr>
        <p:spPr>
          <a:xfrm>
            <a:off x="0" y="2570162"/>
            <a:ext cx="2286000" cy="2573337"/>
          </a:xfrm>
          <a:solidFill>
            <a:schemeClr val="accent4"/>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9144000" cy="2569463"/>
          </a:xfrm>
          <a:solidFill>
            <a:schemeClr val="tx1"/>
          </a:solidFill>
        </p:spPr>
        <p:txBody>
          <a:bodyPr lIns="182880" tIns="137160" rIns="228600" bIns="228600"/>
          <a:lstStyle>
            <a:lvl1pPr>
              <a:lnSpc>
                <a:spcPts val="5400"/>
              </a:lnSpc>
              <a:defRPr sz="4800">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2974900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92424"/>
            <a:ext cx="9144000" cy="3851076"/>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1"/>
            <a:ext cx="9144000" cy="1292425"/>
          </a:xfrm>
          <a:solidFill>
            <a:schemeClr val="tx1"/>
          </a:solidFill>
        </p:spPr>
        <p:txBody>
          <a:bodyPr lIns="210312" tIns="173736" rIns="228600" bIns="228600"/>
          <a:lstStyle>
            <a:lvl1pPr>
              <a:defRPr>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3031600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2" y="3848100"/>
            <a:ext cx="4343402" cy="647700"/>
          </a:xfrm>
          <a:solidFill>
            <a:schemeClr val="tx1"/>
          </a:solidFill>
        </p:spPr>
        <p:txBody>
          <a:bodyPr lIns="219456" tIns="201168" rIns="228600" bIns="228600"/>
          <a:lstStyle>
            <a:lvl1pPr>
              <a:lnSpc>
                <a:spcPts val="1600"/>
              </a:lnSpc>
              <a:buClr>
                <a:schemeClr val="bg1"/>
              </a:buClr>
              <a:defRPr>
                <a:solidFill>
                  <a:schemeClr val="bg1"/>
                </a:solidFill>
              </a:defRPr>
            </a:lvl1pPr>
            <a:lvl2pPr>
              <a:lnSpc>
                <a:spcPts val="1600"/>
              </a:lnSpc>
              <a:buClr>
                <a:schemeClr val="bg1"/>
              </a:buClr>
              <a:defRPr sz="900">
                <a:solidFill>
                  <a:schemeClr val="bg1"/>
                </a:solidFill>
              </a:defRPr>
            </a:lvl2pPr>
            <a:lvl3pPr>
              <a:lnSpc>
                <a:spcPts val="1600"/>
              </a:lnSpc>
              <a:buClr>
                <a:schemeClr val="bg1"/>
              </a:buClr>
              <a:defRPr sz="900">
                <a:solidFill>
                  <a:schemeClr val="bg1"/>
                </a:solidFill>
              </a:defRPr>
            </a:lvl3pPr>
            <a:lvl4pPr>
              <a:lnSpc>
                <a:spcPts val="1600"/>
              </a:lnSpc>
              <a:buClr>
                <a:schemeClr val="bg1"/>
              </a:buClr>
              <a:defRPr sz="900">
                <a:solidFill>
                  <a:schemeClr val="bg1"/>
                </a:solidFill>
              </a:defRPr>
            </a:lvl4pPr>
            <a:lvl5pPr>
              <a:lnSpc>
                <a:spcPts val="1600"/>
              </a:lnSpc>
              <a:buClr>
                <a:schemeClr val="bg1"/>
              </a:buClr>
              <a:defRPr sz="9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1404662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E489451-825F-1B42-AA7A-F656EE0F9649}"/>
              </a:ext>
            </a:extLst>
          </p:cNvPr>
          <p:cNvCxnSpPr>
            <a:cxnSpLocks/>
          </p:cNvCxnSpPr>
          <p:nvPr userDrawn="1"/>
        </p:nvCxnSpPr>
        <p:spPr bwMode="auto">
          <a:xfrm>
            <a:off x="2276168"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081318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365110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227368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956086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723375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979559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141699829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4117788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50628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Tree>
    <p:extLst>
      <p:ext uri="{BB962C8B-B14F-4D97-AF65-F5344CB8AC3E}">
        <p14:creationId xmlns:p14="http://schemas.microsoft.com/office/powerpoint/2010/main" val="64221460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3932890" y="2318365"/>
            <a:ext cx="1278220" cy="506769"/>
          </a:xfrm>
          <a:prstGeom prst="rect">
            <a:avLst/>
          </a:prstGeom>
        </p:spPr>
      </p:pic>
    </p:spTree>
    <p:extLst>
      <p:ext uri="{BB962C8B-B14F-4D97-AF65-F5344CB8AC3E}">
        <p14:creationId xmlns:p14="http://schemas.microsoft.com/office/powerpoint/2010/main" val="411810158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600" y="203782"/>
            <a:ext cx="4114801" cy="1426872"/>
          </a:xfrm>
        </p:spPr>
        <p:txBody>
          <a:bodyPr/>
          <a:lstStyle>
            <a:lvl1pPr>
              <a:lnSpc>
                <a:spcPct val="90000"/>
              </a:lnSpc>
              <a:defRPr sz="24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93812" y="241301"/>
            <a:ext cx="521589" cy="211455"/>
          </a:xfrm>
          <a:prstGeom prst="rect">
            <a:avLst/>
          </a:prstGeom>
        </p:spPr>
      </p:pic>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228600" y="1630653"/>
            <a:ext cx="4114801" cy="1426872"/>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200" baseline="0" dirty="0"/>
              <a:t>Click to edit Master title style</a:t>
            </a:r>
          </a:p>
        </p:txBody>
      </p:sp>
      <p:pic>
        <p:nvPicPr>
          <p:cNvPr id="11" name="Picture 10">
            <a:extLst>
              <a:ext uri="{FF2B5EF4-FFF2-40B4-BE49-F238E27FC236}">
                <a16:creationId xmlns:a16="http://schemas.microsoft.com/office/drawing/2014/main" id="{D417D140-5DFB-7C4C-846D-CF5E5E1C1D28}"/>
              </a:ext>
            </a:extLst>
          </p:cNvPr>
          <p:cNvPicPr>
            <a:picLocks noChangeAspect="1"/>
          </p:cNvPicPr>
          <p:nvPr userDrawn="1"/>
        </p:nvPicPr>
        <p:blipFill>
          <a:blip r:embed="rId4"/>
          <a:stretch>
            <a:fillRect/>
          </a:stretch>
        </p:blipFill>
        <p:spPr>
          <a:xfrm>
            <a:off x="5343809" y="1649996"/>
            <a:ext cx="3438410" cy="443667"/>
          </a:xfrm>
          <a:prstGeom prst="rect">
            <a:avLst/>
          </a:prstGeom>
        </p:spPr>
      </p:pic>
    </p:spTree>
    <p:custDataLst>
      <p:tags r:id="rId1"/>
    </p:custDataLst>
    <p:extLst>
      <p:ext uri="{BB962C8B-B14F-4D97-AF65-F5344CB8AC3E}">
        <p14:creationId xmlns:p14="http://schemas.microsoft.com/office/powerpoint/2010/main" val="2472331560"/>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7077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588837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217611902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Tree>
    <p:custDataLst>
      <p:tags r:id="rId1"/>
    </p:custDataLst>
    <p:extLst>
      <p:ext uri="{BB962C8B-B14F-4D97-AF65-F5344CB8AC3E}">
        <p14:creationId xmlns:p14="http://schemas.microsoft.com/office/powerpoint/2010/main" val="247100236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Tree>
    <p:custDataLst>
      <p:tags r:id="rId1"/>
    </p:custDataLst>
    <p:extLst>
      <p:ext uri="{BB962C8B-B14F-4D97-AF65-F5344CB8AC3E}">
        <p14:creationId xmlns:p14="http://schemas.microsoft.com/office/powerpoint/2010/main" val="416231935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34014942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127508723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62912344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88837912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ext uri="{BB962C8B-B14F-4D97-AF65-F5344CB8AC3E}">
        <p14:creationId xmlns:p14="http://schemas.microsoft.com/office/powerpoint/2010/main" val="143624110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ext uri="{BB962C8B-B14F-4D97-AF65-F5344CB8AC3E}">
        <p14:creationId xmlns:p14="http://schemas.microsoft.com/office/powerpoint/2010/main" val="314186432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ext uri="{BB962C8B-B14F-4D97-AF65-F5344CB8AC3E}">
        <p14:creationId xmlns:p14="http://schemas.microsoft.com/office/powerpoint/2010/main" val="10410708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927064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lumMod val="75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Tree>
    <p:custDataLst>
      <p:tags r:id="rId1"/>
    </p:custDataLst>
    <p:extLst>
      <p:ext uri="{BB962C8B-B14F-4D97-AF65-F5344CB8AC3E}">
        <p14:creationId xmlns:p14="http://schemas.microsoft.com/office/powerpoint/2010/main" val="22641330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8" name="Content Placeholder 7"/>
          <p:cNvSpPr>
            <a:spLocks noGrp="1"/>
          </p:cNvSpPr>
          <p:nvPr>
            <p:ph sz="quarter" idx="12"/>
          </p:nvPr>
        </p:nvSpPr>
        <p:spPr>
          <a:xfrm>
            <a:off x="774500" y="1515509"/>
            <a:ext cx="7594997" cy="3086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50295895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9144000" cy="5143500"/>
          </a:xfrm>
        </p:spPr>
        <p:txBody>
          <a:bodyPr/>
          <a:lstStyle/>
          <a:p>
            <a:endParaRPr lang="en-US"/>
          </a:p>
        </p:txBody>
      </p:sp>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6" name="Picture 5">
            <a:extLst>
              <a:ext uri="{FF2B5EF4-FFF2-40B4-BE49-F238E27FC236}">
                <a16:creationId xmlns:a16="http://schemas.microsoft.com/office/drawing/2014/main" id="{2F89987E-587A-4B57-8D46-2A41E8956ECC}"/>
              </a:ext>
            </a:extLst>
          </p:cNvPr>
          <p:cNvPicPr>
            <a:picLocks noChangeAspect="1"/>
          </p:cNvPicPr>
          <p:nvPr userDrawn="1"/>
        </p:nvPicPr>
        <p:blipFill>
          <a:blip r:embed="rId3"/>
          <a:stretch>
            <a:fillRect/>
          </a:stretch>
        </p:blipFill>
        <p:spPr>
          <a:xfrm>
            <a:off x="1" y="4680472"/>
            <a:ext cx="1175465" cy="429176"/>
          </a:xfrm>
          <a:prstGeom prst="rect">
            <a:avLst/>
          </a:prstGeom>
        </p:spPr>
      </p:pic>
    </p:spTree>
    <p:custDataLst>
      <p:tags r:id="rId1"/>
    </p:custDataLst>
    <p:extLst>
      <p:ext uri="{BB962C8B-B14F-4D97-AF65-F5344CB8AC3E}">
        <p14:creationId xmlns:p14="http://schemas.microsoft.com/office/powerpoint/2010/main" val="290189895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9144000" cy="5143500"/>
          </a:xfrm>
        </p:spPr>
        <p:txBody>
          <a:bodyPr/>
          <a:lstStyle/>
          <a:p>
            <a:endParaRPr lang="en-US"/>
          </a:p>
        </p:txBody>
      </p:sp>
      <p:sp>
        <p:nvSpPr>
          <p:cNvPr id="7" name="Content Placeholder 6"/>
          <p:cNvSpPr>
            <a:spLocks noGrp="1"/>
          </p:cNvSpPr>
          <p:nvPr>
            <p:ph sz="quarter" idx="19"/>
          </p:nvPr>
        </p:nvSpPr>
        <p:spPr>
          <a:xfrm>
            <a:off x="685800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ext uri="{BB962C8B-B14F-4D97-AF65-F5344CB8AC3E}">
        <p14:creationId xmlns:p14="http://schemas.microsoft.com/office/powerpoint/2010/main" val="115746990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43509012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custDataLst>
      <p:tags r:id="rId1"/>
    </p:custDataLst>
    <p:extLst>
      <p:ext uri="{BB962C8B-B14F-4D97-AF65-F5344CB8AC3E}">
        <p14:creationId xmlns:p14="http://schemas.microsoft.com/office/powerpoint/2010/main" val="3611707499"/>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Picture Placeholder 5"/>
          <p:cNvSpPr>
            <a:spLocks noGrp="1"/>
          </p:cNvSpPr>
          <p:nvPr>
            <p:ph type="pic" sz="quarter" idx="12"/>
          </p:nvPr>
        </p:nvSpPr>
        <p:spPr>
          <a:xfrm>
            <a:off x="871463" y="327992"/>
            <a:ext cx="7297530" cy="4104861"/>
          </a:xfrm>
        </p:spPr>
        <p:txBody>
          <a:bodyPr/>
          <a:lstStyle/>
          <a:p>
            <a:endParaRPr lang="en-US"/>
          </a:p>
        </p:txBody>
      </p:sp>
    </p:spTree>
    <p:custDataLst>
      <p:tags r:id="rId1"/>
    </p:custDataLst>
    <p:extLst>
      <p:ext uri="{BB962C8B-B14F-4D97-AF65-F5344CB8AC3E}">
        <p14:creationId xmlns:p14="http://schemas.microsoft.com/office/powerpoint/2010/main" val="423798258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p:txBody>
      </p:sp>
    </p:spTree>
    <p:custDataLst>
      <p:tags r:id="rId1"/>
    </p:custDataLst>
    <p:extLst>
      <p:ext uri="{BB962C8B-B14F-4D97-AF65-F5344CB8AC3E}">
        <p14:creationId xmlns:p14="http://schemas.microsoft.com/office/powerpoint/2010/main" val="48755929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1" y="17411"/>
            <a:ext cx="4695713" cy="1773289"/>
          </a:xfrm>
        </p:spPr>
        <p:txBody>
          <a:bodyPr anchor="b"/>
          <a:lstStyle>
            <a:lvl1pPr marL="171450" algn="l">
              <a:defRPr sz="4500"/>
            </a:lvl1pPr>
          </a:lstStyle>
          <a:p>
            <a:r>
              <a:rPr lang="en-US" dirty="0"/>
              <a:t>Click to edit Master title style</a:t>
            </a:r>
          </a:p>
        </p:txBody>
      </p:sp>
      <p:sp>
        <p:nvSpPr>
          <p:cNvPr id="3" name="Subtitle 2"/>
          <p:cNvSpPr>
            <a:spLocks noGrp="1"/>
          </p:cNvSpPr>
          <p:nvPr>
            <p:ph type="subTitle" idx="1"/>
          </p:nvPr>
        </p:nvSpPr>
        <p:spPr>
          <a:xfrm>
            <a:off x="1" y="1871830"/>
            <a:ext cx="4695713" cy="1229747"/>
          </a:xfrm>
        </p:spPr>
        <p:txBody>
          <a:bodyPr/>
          <a:lstStyle>
            <a:lvl1pPr marL="171450" indent="0" algn="l">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pic>
        <p:nvPicPr>
          <p:cNvPr id="10" name="Picture 9">
            <a:extLst>
              <a:ext uri="{FF2B5EF4-FFF2-40B4-BE49-F238E27FC236}">
                <a16:creationId xmlns:a16="http://schemas.microsoft.com/office/drawing/2014/main" id="{BA46FA28-7BAF-435F-973D-8C531704259F}"/>
              </a:ext>
            </a:extLst>
          </p:cNvPr>
          <p:cNvPicPr>
            <a:picLocks noChangeAspect="1"/>
          </p:cNvPicPr>
          <p:nvPr userDrawn="1"/>
        </p:nvPicPr>
        <p:blipFill>
          <a:blip r:embed="rId3"/>
          <a:stretch>
            <a:fillRect/>
          </a:stretch>
        </p:blipFill>
        <p:spPr>
          <a:xfrm>
            <a:off x="4510143" y="1285875"/>
            <a:ext cx="4695714" cy="1714460"/>
          </a:xfrm>
          <a:prstGeom prst="rect">
            <a:avLst/>
          </a:prstGeom>
        </p:spPr>
      </p:pic>
      <p:pic>
        <p:nvPicPr>
          <p:cNvPr id="11" name="Picture 10">
            <a:extLst>
              <a:ext uri="{FF2B5EF4-FFF2-40B4-BE49-F238E27FC236}">
                <a16:creationId xmlns:a16="http://schemas.microsoft.com/office/drawing/2014/main" id="{B0F69715-858B-4029-950E-DB80CC0EF8CF}"/>
              </a:ext>
            </a:extLst>
          </p:cNvPr>
          <p:cNvPicPr>
            <a:picLocks noChangeAspect="1"/>
          </p:cNvPicPr>
          <p:nvPr userDrawn="1"/>
        </p:nvPicPr>
        <p:blipFill>
          <a:blip r:embed="rId3"/>
          <a:stretch>
            <a:fillRect/>
          </a:stretch>
        </p:blipFill>
        <p:spPr>
          <a:xfrm>
            <a:off x="1" y="4680472"/>
            <a:ext cx="1175465" cy="429176"/>
          </a:xfrm>
          <a:prstGeom prst="rect">
            <a:avLst/>
          </a:prstGeom>
        </p:spPr>
      </p:pic>
    </p:spTree>
    <p:custDataLst>
      <p:tags r:id="rId1"/>
    </p:custDataLst>
    <p:extLst>
      <p:ext uri="{BB962C8B-B14F-4D97-AF65-F5344CB8AC3E}">
        <p14:creationId xmlns:p14="http://schemas.microsoft.com/office/powerpoint/2010/main" val="173334838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22776" y="2186151"/>
            <a:ext cx="1292094" cy="526097"/>
          </a:xfrm>
          <a:prstGeom prst="rect">
            <a:avLst/>
          </a:prstGeom>
        </p:spPr>
      </p:pic>
    </p:spTree>
    <p:custDataLst>
      <p:tags r:id="rId1"/>
    </p:custDataLst>
    <p:extLst>
      <p:ext uri="{BB962C8B-B14F-4D97-AF65-F5344CB8AC3E}">
        <p14:creationId xmlns:p14="http://schemas.microsoft.com/office/powerpoint/2010/main" val="3966524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518831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534887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09425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4572000" y="2570162"/>
            <a:ext cx="4572000" cy="2573337"/>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25008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4572000" cy="2571751"/>
          </a:xfrm>
          <a:solidFill>
            <a:schemeClr val="bg1"/>
          </a:solidFill>
        </p:spPr>
        <p:txBody>
          <a:bodyPr lIns="210312" tIns="173736" rIns="228600" bIns="228600"/>
          <a:lstStyle>
            <a:lvl1pPr>
              <a:lnSpc>
                <a:spcPts val="2800"/>
              </a:lnSpc>
              <a:defRPr>
                <a:solidFill>
                  <a:schemeClr val="tx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6858000" y="0"/>
            <a:ext cx="2286000" cy="2571750"/>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13"/>
          <p:cNvSpPr>
            <a:spLocks noGrp="1"/>
          </p:cNvSpPr>
          <p:nvPr>
            <p:ph sz="quarter" idx="19"/>
          </p:nvPr>
        </p:nvSpPr>
        <p:spPr>
          <a:xfrm>
            <a:off x="4572000" y="2570162"/>
            <a:ext cx="4572000" cy="2573337"/>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4572000" cy="2573337"/>
          </a:xfrm>
          <a:solidFill>
            <a:schemeClr val="bg1"/>
          </a:solidFill>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98178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077714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6858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2570162"/>
            <a:ext cx="2286000" cy="2573337"/>
          </a:xfrm>
          <a:solidFill>
            <a:schemeClr val="accent2"/>
          </a:solidFill>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9144000" cy="2569463"/>
          </a:xfrm>
          <a:solidFill>
            <a:schemeClr val="bg1"/>
          </a:solidFill>
        </p:spPr>
        <p:txBody>
          <a:bodyPr lIns="182880" tIns="137160" rIns="228600" bIns="228600"/>
          <a:lstStyle>
            <a:lvl1pPr>
              <a:lnSpc>
                <a:spcPts val="5400"/>
              </a:lnSpc>
              <a:defRPr sz="48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907542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whit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89050"/>
            <a:ext cx="9144000" cy="385445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0" y="0"/>
            <a:ext cx="9144000" cy="1289050"/>
          </a:xfrm>
          <a:solidFill>
            <a:schemeClr val="bg1"/>
          </a:solidFill>
        </p:spPr>
        <p:txBody>
          <a:bodyPr lIns="210312" tIns="173736" rIns="228600" bIns="228600"/>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38736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whit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a:t>Click icon to add picture</a:t>
            </a:r>
            <a:endParaRPr lang="en-US" dirty="0"/>
          </a:p>
        </p:txBody>
      </p:sp>
      <p:sp>
        <p:nvSpPr>
          <p:cNvPr id="6" name="Text Placeholder 5"/>
          <p:cNvSpPr>
            <a:spLocks noGrp="1"/>
          </p:cNvSpPr>
          <p:nvPr>
            <p:ph type="body" sz="quarter" idx="12"/>
          </p:nvPr>
        </p:nvSpPr>
        <p:spPr>
          <a:xfrm>
            <a:off x="-2" y="3848100"/>
            <a:ext cx="4343402" cy="647700"/>
          </a:xfrm>
          <a:solidFill>
            <a:schemeClr val="bg1"/>
          </a:solidFill>
        </p:spPr>
        <p:txBody>
          <a:bodyPr lIns="219456" tIns="201168" rIns="228600" bIns="228600"/>
          <a:lstStyle>
            <a:lvl1pPr>
              <a:lnSpc>
                <a:spcPts val="1600"/>
              </a:lnSpc>
              <a:buClr>
                <a:schemeClr val="tx1"/>
              </a:buClr>
              <a:defRPr>
                <a:solidFill>
                  <a:schemeClr val="tx1"/>
                </a:solidFill>
              </a:defRPr>
            </a:lvl1pPr>
            <a:lvl2pPr>
              <a:lnSpc>
                <a:spcPts val="1600"/>
              </a:lnSpc>
              <a:buClr>
                <a:schemeClr val="tx1"/>
              </a:buClr>
              <a:defRPr sz="900">
                <a:solidFill>
                  <a:schemeClr val="tx1"/>
                </a:solidFill>
              </a:defRPr>
            </a:lvl2pPr>
            <a:lvl3pPr>
              <a:lnSpc>
                <a:spcPts val="1600"/>
              </a:lnSpc>
              <a:buClr>
                <a:schemeClr val="tx1"/>
              </a:buClr>
              <a:defRPr sz="900">
                <a:solidFill>
                  <a:schemeClr val="tx1"/>
                </a:solidFill>
              </a:defRPr>
            </a:lvl3pPr>
            <a:lvl4pPr>
              <a:lnSpc>
                <a:spcPts val="1600"/>
              </a:lnSpc>
              <a:buClr>
                <a:schemeClr val="tx1"/>
              </a:buClr>
              <a:defRPr sz="900">
                <a:solidFill>
                  <a:schemeClr val="tx1"/>
                </a:solidFill>
              </a:defRPr>
            </a:lvl4pPr>
            <a:lvl5pPr>
              <a:lnSpc>
                <a:spcPts val="1600"/>
              </a:lnSpc>
              <a:buClr>
                <a:schemeClr val="tx1"/>
              </a:buClr>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314597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bg1"/>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264870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514600" y="1243584"/>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9661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36266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14272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57718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2073526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84836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76519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6239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a:t>Click to edit Master text styles</a:t>
            </a:r>
          </a:p>
        </p:txBody>
      </p:sp>
    </p:spTree>
    <p:extLst>
      <p:ext uri="{BB962C8B-B14F-4D97-AF65-F5344CB8AC3E}">
        <p14:creationId xmlns:p14="http://schemas.microsoft.com/office/powerpoint/2010/main" val="9775826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3932890" y="2316752"/>
            <a:ext cx="1278220" cy="509996"/>
          </a:xfrm>
          <a:prstGeom prst="rect">
            <a:avLst/>
          </a:prstGeom>
        </p:spPr>
      </p:pic>
    </p:spTree>
    <p:extLst>
      <p:ext uri="{BB962C8B-B14F-4D97-AF65-F5344CB8AC3E}">
        <p14:creationId xmlns:p14="http://schemas.microsoft.com/office/powerpoint/2010/main" val="8632162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289050"/>
            <a:ext cx="9144000" cy="3854450"/>
          </a:xfrm>
          <a:prstGeom prst="rect">
            <a:avLst/>
          </a:prstGeom>
          <a:solidFill>
            <a:schemeClr val="accent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98826"/>
            <a:ext cx="4142232" cy="4305811"/>
          </a:xfrm>
        </p:spPr>
        <p:txBody>
          <a:bodyPr/>
          <a:lstStyle>
            <a:lvl1pPr>
              <a:lnSpc>
                <a:spcPct val="90000"/>
              </a:lnSpc>
              <a:spcAft>
                <a:spcPts val="0"/>
              </a:spcAft>
              <a:defRPr>
                <a:solidFill>
                  <a:schemeClr val="tx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8397708" y="4694108"/>
            <a:ext cx="513793" cy="204998"/>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7" y="4690873"/>
            <a:ext cx="1920240" cy="266391"/>
          </a:xfrm>
          <a:prstGeom prst="rect">
            <a:avLst/>
          </a:prstGeom>
        </p:spPr>
      </p:pic>
    </p:spTree>
    <p:extLst>
      <p:ext uri="{BB962C8B-B14F-4D97-AF65-F5344CB8AC3E}">
        <p14:creationId xmlns:p14="http://schemas.microsoft.com/office/powerpoint/2010/main" val="16628836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97618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40846869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1203166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9232577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55393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95407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a:t>Click to edit Master text styles</a:t>
            </a:r>
          </a:p>
        </p:txBody>
      </p:sp>
    </p:spTree>
    <p:extLst>
      <p:ext uri="{BB962C8B-B14F-4D97-AF65-F5344CB8AC3E}">
        <p14:creationId xmlns:p14="http://schemas.microsoft.com/office/powerpoint/2010/main" val="9024266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173689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10867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dirty="0"/>
              <a:t>Click to edit Master text styles</a:t>
            </a:r>
          </a:p>
        </p:txBody>
      </p:sp>
    </p:spTree>
    <p:extLst>
      <p:ext uri="{BB962C8B-B14F-4D97-AF65-F5344CB8AC3E}">
        <p14:creationId xmlns:p14="http://schemas.microsoft.com/office/powerpoint/2010/main" val="308632838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14314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23310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162287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bg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82549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6343365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805442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65326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a:t>Click to edit Master text styles</a:t>
            </a:r>
          </a:p>
        </p:txBody>
      </p:sp>
    </p:spTree>
    <p:extLst>
      <p:ext uri="{BB962C8B-B14F-4D97-AF65-F5344CB8AC3E}">
        <p14:creationId xmlns:p14="http://schemas.microsoft.com/office/powerpoint/2010/main" val="2860512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2"/>
            <a:ext cx="4572000" cy="2573337"/>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5643073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tx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4572000" cy="2571751"/>
          </a:xfrm>
          <a:solidFill>
            <a:schemeClr val="tx2"/>
          </a:solidFill>
        </p:spPr>
        <p:txBody>
          <a:bodyPr lIns="210312" tIns="173736" rIns="228600" bIns="228600"/>
          <a:lstStyle>
            <a:lvl1pPr>
              <a:lnSpc>
                <a:spcPts val="2800"/>
              </a:lnSpc>
              <a:defRPr>
                <a:solidFill>
                  <a:schemeClr val="tx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1750"/>
          </a:xfrm>
          <a:solidFill>
            <a:schemeClr val="tx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0162"/>
            <a:ext cx="4572000" cy="2573337"/>
          </a:xfrm>
          <a:solidFill>
            <a:schemeClr val="tx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7" name="Content Placeholder 6"/>
          <p:cNvSpPr>
            <a:spLocks noGrp="1"/>
          </p:cNvSpPr>
          <p:nvPr>
            <p:ph sz="quarter" idx="20"/>
          </p:nvPr>
        </p:nvSpPr>
        <p:spPr>
          <a:xfrm>
            <a:off x="0" y="2570162"/>
            <a:ext cx="4572000" cy="2573337"/>
          </a:xfrm>
          <a:solidFill>
            <a:schemeClr val="tx2"/>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0312168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chemeClr val="accent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p:nvPr>
        </p:nvSpPr>
        <p:spPr>
          <a:xfrm>
            <a:off x="0" y="2570162"/>
            <a:ext cx="2286000" cy="2573337"/>
          </a:xfrm>
          <a:solidFill>
            <a:schemeClr val="accent2"/>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9144000" cy="2569463"/>
          </a:xfrm>
          <a:solidFill>
            <a:schemeClr val="tx2"/>
          </a:solidFill>
        </p:spPr>
        <p:txBody>
          <a:bodyPr lIns="182880" tIns="137160" rIns="228600" bIns="228600"/>
          <a:lstStyle>
            <a:lvl1pPr>
              <a:lnSpc>
                <a:spcPts val="5400"/>
              </a:lnSpc>
              <a:defRPr sz="4800"/>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239547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lt gray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89050"/>
            <a:ext cx="9144000" cy="385445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9144000" cy="1289050"/>
          </a:xfrm>
          <a:solidFill>
            <a:schemeClr val="tx2"/>
          </a:solidFill>
        </p:spPr>
        <p:txBody>
          <a:bodyPr lIns="210312" tIns="173736" rIns="228600" bIns="228600"/>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561894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lt gray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2" y="3848100"/>
            <a:ext cx="4343402" cy="647700"/>
          </a:xfrm>
          <a:solidFill>
            <a:schemeClr val="tx2"/>
          </a:solidFill>
        </p:spPr>
        <p:txBody>
          <a:bodyPr lIns="219456" tIns="201168" rIns="228600" bIns="228600"/>
          <a:lstStyle>
            <a:lvl1pPr>
              <a:lnSpc>
                <a:spcPts val="1600"/>
              </a:lnSpc>
              <a:buClr>
                <a:schemeClr val="tx1"/>
              </a:buClr>
              <a:defRPr>
                <a:solidFill>
                  <a:schemeClr val="tx1"/>
                </a:solidFill>
              </a:defRPr>
            </a:lvl1pPr>
            <a:lvl2pPr>
              <a:lnSpc>
                <a:spcPts val="1600"/>
              </a:lnSpc>
              <a:buClr>
                <a:schemeClr val="tx1"/>
              </a:buClr>
              <a:defRPr sz="900">
                <a:solidFill>
                  <a:schemeClr val="tx1"/>
                </a:solidFill>
              </a:defRPr>
            </a:lvl2pPr>
            <a:lvl3pPr>
              <a:lnSpc>
                <a:spcPts val="1600"/>
              </a:lnSpc>
              <a:buClr>
                <a:schemeClr val="tx1"/>
              </a:buClr>
              <a:defRPr sz="900">
                <a:solidFill>
                  <a:schemeClr val="tx1"/>
                </a:solidFill>
              </a:defRPr>
            </a:lvl3pPr>
            <a:lvl4pPr>
              <a:lnSpc>
                <a:spcPts val="1600"/>
              </a:lnSpc>
              <a:buClr>
                <a:schemeClr val="tx1"/>
              </a:buClr>
              <a:defRPr sz="900">
                <a:solidFill>
                  <a:schemeClr val="tx1"/>
                </a:solidFill>
              </a:defRPr>
            </a:lvl4pPr>
            <a:lvl5pPr>
              <a:lnSpc>
                <a:spcPts val="1600"/>
              </a:lnSpc>
              <a:buClr>
                <a:schemeClr val="tx1"/>
              </a:buClr>
              <a:defRPr sz="9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7825772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2"/>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3986919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437357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454325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936417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7876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2986804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4pPr>
              <a:defRPr>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248251748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7137622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51470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Tree>
    <p:extLst>
      <p:ext uri="{BB962C8B-B14F-4D97-AF65-F5344CB8AC3E}">
        <p14:creationId xmlns:p14="http://schemas.microsoft.com/office/powerpoint/2010/main" val="85709513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3932890" y="2316752"/>
            <a:ext cx="1278220" cy="509996"/>
          </a:xfrm>
          <a:prstGeom prst="rect">
            <a:avLst/>
          </a:prstGeom>
        </p:spPr>
      </p:pic>
    </p:spTree>
    <p:extLst>
      <p:ext uri="{BB962C8B-B14F-4D97-AF65-F5344CB8AC3E}">
        <p14:creationId xmlns:p14="http://schemas.microsoft.com/office/powerpoint/2010/main" val="22593019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a:xfrm>
            <a:off x="210312" y="198826"/>
            <a:ext cx="4142232" cy="4296974"/>
          </a:xfrm>
        </p:spPr>
        <p:txBody>
          <a:bodyPr/>
          <a:lstStyle>
            <a:lvl1pPr>
              <a:lnSpc>
                <a:spcPct val="90000"/>
              </a:lnSpc>
              <a:spcAft>
                <a:spcPts val="0"/>
              </a:spcAft>
              <a:defRPr>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8397707" y="4694756"/>
            <a:ext cx="513796" cy="20370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7" y="4690872"/>
            <a:ext cx="1920240" cy="266393"/>
          </a:xfrm>
          <a:prstGeom prst="rect">
            <a:avLst/>
          </a:prstGeom>
        </p:spPr>
      </p:pic>
    </p:spTree>
    <p:extLst>
      <p:ext uri="{BB962C8B-B14F-4D97-AF65-F5344CB8AC3E}">
        <p14:creationId xmlns:p14="http://schemas.microsoft.com/office/powerpoint/2010/main" val="3125158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1707110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90410499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146201676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3649042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2456521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3338176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8080471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110436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177364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dirty="0"/>
              <a:t>Click to edit Master text styles</a:t>
            </a:r>
          </a:p>
        </p:txBody>
      </p:sp>
    </p:spTree>
    <p:extLst>
      <p:ext uri="{BB962C8B-B14F-4D97-AF65-F5344CB8AC3E}">
        <p14:creationId xmlns:p14="http://schemas.microsoft.com/office/powerpoint/2010/main" val="357077733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955846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235731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615226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155846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82967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946188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502206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038950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2"/>
            <a:ext cx="4572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030627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4572000" cy="2571751"/>
          </a:xfrm>
          <a:solidFill>
            <a:schemeClr val="accent1"/>
          </a:solidFill>
        </p:spPr>
        <p:txBody>
          <a:bodyPr lIns="210312" tIns="173736" rIns="228600" bIns="228600"/>
          <a:lstStyle>
            <a:lvl1pPr>
              <a:lnSpc>
                <a:spcPts val="2800"/>
              </a:lnSpc>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0162"/>
            <a:ext cx="4572000" cy="2573337"/>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2570162"/>
            <a:ext cx="4572000" cy="2573337"/>
          </a:xfrm>
          <a:solidFill>
            <a:schemeClr val="accent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9088886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p:nvPr>
        </p:nvSpPr>
        <p:spPr>
          <a:xfrm>
            <a:off x="0" y="2570162"/>
            <a:ext cx="2286000" cy="2573337"/>
          </a:xfrm>
          <a:solidFill>
            <a:schemeClr val="accent4"/>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9144000" cy="2569463"/>
          </a:xfrm>
          <a:solidFill>
            <a:schemeClr val="accent1"/>
          </a:solidFill>
        </p:spPr>
        <p:txBody>
          <a:bodyPr lIns="182880" tIns="137160" rIns="228600" bIns="228600"/>
          <a:lstStyle>
            <a:lvl1pPr>
              <a:lnSpc>
                <a:spcPts val="5400"/>
              </a:lnSpc>
              <a:defRPr sz="4800">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9463593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blu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89050"/>
            <a:ext cx="9144000" cy="385445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9144000" cy="1289050"/>
          </a:xfrm>
          <a:solidFill>
            <a:schemeClr val="accent1"/>
          </a:solidFill>
        </p:spPr>
        <p:txBody>
          <a:bodyPr lIns="210312" tIns="173736" rIns="228600" bIns="228600"/>
          <a:lstStyle>
            <a:lvl1pPr>
              <a:defRPr>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2159807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ext (blu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2" y="3848100"/>
            <a:ext cx="4343402" cy="647700"/>
          </a:xfrm>
          <a:solidFill>
            <a:schemeClr val="accent1"/>
          </a:solidFill>
        </p:spPr>
        <p:txBody>
          <a:bodyPr lIns="219456" tIns="201168" rIns="228600" bIns="228600"/>
          <a:lstStyle>
            <a:lvl1pPr>
              <a:lnSpc>
                <a:spcPts val="1600"/>
              </a:lnSpc>
              <a:buClr>
                <a:schemeClr val="bg1"/>
              </a:buClr>
              <a:defRPr>
                <a:solidFill>
                  <a:schemeClr val="bg1"/>
                </a:solidFill>
              </a:defRPr>
            </a:lvl1pPr>
            <a:lvl2pPr>
              <a:lnSpc>
                <a:spcPts val="1600"/>
              </a:lnSpc>
              <a:buClr>
                <a:schemeClr val="bg1"/>
              </a:buClr>
              <a:defRPr sz="900">
                <a:solidFill>
                  <a:schemeClr val="bg1"/>
                </a:solidFill>
              </a:defRPr>
            </a:lvl2pPr>
            <a:lvl3pPr>
              <a:lnSpc>
                <a:spcPts val="1600"/>
              </a:lnSpc>
              <a:buClr>
                <a:schemeClr val="bg1"/>
              </a:buClr>
              <a:defRPr sz="900">
                <a:solidFill>
                  <a:schemeClr val="bg1"/>
                </a:solidFill>
              </a:defRPr>
            </a:lvl3pPr>
            <a:lvl4pPr>
              <a:lnSpc>
                <a:spcPts val="1600"/>
              </a:lnSpc>
              <a:buClr>
                <a:schemeClr val="bg1"/>
              </a:buClr>
              <a:defRPr sz="900">
                <a:solidFill>
                  <a:schemeClr val="bg1"/>
                </a:solidFill>
              </a:defRPr>
            </a:lvl4pPr>
            <a:lvl5pPr>
              <a:lnSpc>
                <a:spcPts val="1600"/>
              </a:lnSpc>
              <a:buClr>
                <a:schemeClr val="bg1"/>
              </a:buClr>
              <a:defRPr sz="9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1785815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accent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buClr>
                <a:schemeClr val="bg1"/>
              </a:buClr>
              <a:defRPr>
                <a:solidFill>
                  <a:schemeClr val="bg1"/>
                </a:solidFill>
              </a:defRPr>
            </a:lvl1p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E489451-825F-1B42-AA7A-F656EE0F9649}"/>
              </a:ext>
            </a:extLst>
          </p:cNvPr>
          <p:cNvCxnSpPr>
            <a:cxnSpLocks/>
          </p:cNvCxnSpPr>
          <p:nvPr userDrawn="1"/>
        </p:nvCxnSpPr>
        <p:spPr bwMode="auto">
          <a:xfrm>
            <a:off x="2276168"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8147538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1582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6088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515537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19274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586252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47714999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7923691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880647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Tree>
    <p:extLst>
      <p:ext uri="{BB962C8B-B14F-4D97-AF65-F5344CB8AC3E}">
        <p14:creationId xmlns:p14="http://schemas.microsoft.com/office/powerpoint/2010/main" val="209373828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3932890" y="2318365"/>
            <a:ext cx="1278220" cy="506769"/>
          </a:xfrm>
          <a:prstGeom prst="rect">
            <a:avLst/>
          </a:prstGeom>
        </p:spPr>
      </p:pic>
    </p:spTree>
    <p:extLst>
      <p:ext uri="{BB962C8B-B14F-4D97-AF65-F5344CB8AC3E}">
        <p14:creationId xmlns:p14="http://schemas.microsoft.com/office/powerpoint/2010/main" val="308347588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a:xfrm>
            <a:off x="210312" y="198826"/>
            <a:ext cx="4142232" cy="4296974"/>
          </a:xfrm>
        </p:spPr>
        <p:txBody>
          <a:bodyPr/>
          <a:lstStyle>
            <a:lvl1pPr>
              <a:lnSpc>
                <a:spcPct val="90000"/>
              </a:lnSpc>
              <a:spcAft>
                <a:spcPts val="0"/>
              </a:spcAft>
              <a:defRPr>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8397707" y="4694756"/>
            <a:ext cx="513796" cy="20370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7" y="4690872"/>
            <a:ext cx="1920240" cy="266393"/>
          </a:xfrm>
          <a:prstGeom prst="rect">
            <a:avLst/>
          </a:prstGeom>
        </p:spPr>
      </p:pic>
    </p:spTree>
    <p:extLst>
      <p:ext uri="{BB962C8B-B14F-4D97-AF65-F5344CB8AC3E}">
        <p14:creationId xmlns:p14="http://schemas.microsoft.com/office/powerpoint/2010/main" val="250050889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0423295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6870309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33" Type="http://schemas.openxmlformats.org/officeDocument/2006/relationships/theme" Target="../theme/theme3.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slideLayout" Target="../slideLayouts/slideLayout93.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32" Type="http://schemas.openxmlformats.org/officeDocument/2006/relationships/slideLayout" Target="../slideLayouts/slideLayout96.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31" Type="http://schemas.openxmlformats.org/officeDocument/2006/relationships/slideLayout" Target="../slideLayouts/slideLayout95.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slideLayout" Target="../slideLayouts/slideLayout94.xml"/><Relationship Id="rId8"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slideLayout" Target="../slideLayouts/slideLayout122.xml"/><Relationship Id="rId3" Type="http://schemas.openxmlformats.org/officeDocument/2006/relationships/slideLayout" Target="../slideLayouts/slideLayout99.xml"/><Relationship Id="rId21" Type="http://schemas.openxmlformats.org/officeDocument/2006/relationships/slideLayout" Target="../slideLayouts/slideLayout117.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33" Type="http://schemas.openxmlformats.org/officeDocument/2006/relationships/theme" Target="../theme/theme4.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29" Type="http://schemas.openxmlformats.org/officeDocument/2006/relationships/slideLayout" Target="../slideLayouts/slideLayout125.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32" Type="http://schemas.openxmlformats.org/officeDocument/2006/relationships/slideLayout" Target="../slideLayouts/slideLayout128.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slideLayout" Target="../slideLayouts/slideLayout124.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31" Type="http://schemas.openxmlformats.org/officeDocument/2006/relationships/slideLayout" Target="../slideLayouts/slideLayout127.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 Id="rId30" Type="http://schemas.openxmlformats.org/officeDocument/2006/relationships/slideLayout" Target="../slideLayouts/slideLayout126.xml"/><Relationship Id="rId8" Type="http://schemas.openxmlformats.org/officeDocument/2006/relationships/slideLayout" Target="../slideLayouts/slideLayout10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image" Target="../media/image5.png"/><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tags" Target="../tags/tag1.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b="0" i="0">
                <a:solidFill>
                  <a:schemeClr val="tx1"/>
                </a:solidFill>
                <a:latin typeface="IBM Plex Sans Light" panose="020B0403050000000000" pitchFamily="34" charset="77"/>
              </a:defRPr>
            </a:lvl1pPr>
          </a:lstStyle>
          <a:p>
            <a:r>
              <a:rPr lang="en-US"/>
              <a:t>IBM Developer Advocacy - North America East</a:t>
            </a:r>
            <a:endParaRPr lang="en-US" dirty="0"/>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b="0" i="0">
                <a:solidFill>
                  <a:schemeClr val="tx1"/>
                </a:solidFill>
                <a:latin typeface="IBM Plex Sans Light" panose="020B0403050000000000" pitchFamily="34" charset="77"/>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871975732"/>
      </p:ext>
    </p:extLst>
  </p:cSld>
  <p:clrMap bg1="dk1" tx1="lt1" bg2="dk2"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 id="2147483942" r:id="rId18"/>
    <p:sldLayoutId id="2147483957" r:id="rId19"/>
    <p:sldLayoutId id="2147483944" r:id="rId20"/>
    <p:sldLayoutId id="2147483945" r:id="rId21"/>
    <p:sldLayoutId id="2147483946" r:id="rId22"/>
    <p:sldLayoutId id="2147483947" r:id="rId23"/>
    <p:sldLayoutId id="2147483948" r:id="rId24"/>
    <p:sldLayoutId id="2147483949" r:id="rId25"/>
    <p:sldLayoutId id="2147483950" r:id="rId26"/>
    <p:sldLayoutId id="2147483951" r:id="rId27"/>
    <p:sldLayoutId id="2147483952" r:id="rId28"/>
    <p:sldLayoutId id="2147483953" r:id="rId29"/>
    <p:sldLayoutId id="2147483954" r:id="rId30"/>
    <p:sldLayoutId id="2147483955" r:id="rId31"/>
    <p:sldLayoutId id="2147483956" r:id="rId32"/>
  </p:sldLayoutIdLst>
  <p:hf sldNum="0" hdr="0" dt="0"/>
  <p:txStyles>
    <p:titleStyle>
      <a:lvl1pPr algn="l" rtl="0" eaLnBrk="1" fontAlgn="base" hangingPunct="1">
        <a:lnSpc>
          <a:spcPts val="2800"/>
        </a:lnSpc>
        <a:spcBef>
          <a:spcPct val="0"/>
        </a:spcBef>
        <a:spcAft>
          <a:spcPts val="1800"/>
        </a:spcAft>
        <a:defRPr sz="24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tx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tx1"/>
        </a:buClr>
        <a:buSzPct val="100000"/>
        <a:buFont typeface=".AppleSystemUIFont" charset="-120"/>
        <a:buChar char="–"/>
        <a:tabLst/>
        <a:defRPr sz="1200">
          <a:solidFill>
            <a:schemeClr val="tx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tx1"/>
        </a:buClr>
        <a:buSzPct val="100000"/>
        <a:buFont typeface="Arial" panose="020B0604020202020204" pitchFamily="34" charset="0"/>
        <a:buChar char="•"/>
        <a:tabLst/>
        <a:defRPr sz="1200">
          <a:solidFill>
            <a:schemeClr val="tx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tx1"/>
        </a:buClr>
        <a:buSzPct val="100000"/>
        <a:buFont typeface=".AppleSystemUIFont" charset="-120"/>
        <a:buChar char="–"/>
        <a:tabLst/>
        <a:defRPr sz="1200" baseline="0">
          <a:solidFill>
            <a:schemeClr val="tx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tx1"/>
        </a:buClr>
        <a:buFont typeface=".AppleSystemUIFont" charset="-120"/>
        <a:buChar char="»"/>
        <a:tabLst/>
        <a:defRPr sz="12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tx1"/>
                </a:solidFill>
              </a:defRPr>
            </a:lvl1pPr>
          </a:lstStyle>
          <a:p>
            <a:r>
              <a:rPr lang="en-US"/>
              <a:t>IBM Developer Advocacy - North America East</a:t>
            </a:r>
            <a:endParaRPr lang="en-US" dirty="0"/>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a:solidFill>
                  <a:schemeClr val="tx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398244318"/>
      </p:ext>
    </p:extLst>
  </p:cSld>
  <p:clrMap bg1="dk1" tx1="lt1" bg2="dk2" tx2="lt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 id="2147483971" r:id="rId13"/>
    <p:sldLayoutId id="2147483972" r:id="rId14"/>
    <p:sldLayoutId id="2147483973" r:id="rId15"/>
    <p:sldLayoutId id="2147483974" r:id="rId16"/>
    <p:sldLayoutId id="2147483975" r:id="rId17"/>
    <p:sldLayoutId id="2147483976" r:id="rId18"/>
    <p:sldLayoutId id="2147483977" r:id="rId19"/>
    <p:sldLayoutId id="2147483978" r:id="rId20"/>
    <p:sldLayoutId id="2147483979" r:id="rId21"/>
    <p:sldLayoutId id="2147483980" r:id="rId22"/>
    <p:sldLayoutId id="2147483981" r:id="rId23"/>
    <p:sldLayoutId id="2147483982" r:id="rId24"/>
    <p:sldLayoutId id="2147483983" r:id="rId25"/>
    <p:sldLayoutId id="2147483984" r:id="rId26"/>
    <p:sldLayoutId id="2147483985" r:id="rId27"/>
    <p:sldLayoutId id="2147483986" r:id="rId28"/>
    <p:sldLayoutId id="2147483987" r:id="rId29"/>
    <p:sldLayoutId id="2147483988" r:id="rId30"/>
    <p:sldLayoutId id="2147483989" r:id="rId31"/>
    <p:sldLayoutId id="2147483990" r:id="rId32"/>
  </p:sldLayoutIdLst>
  <p:hf sldNum="0" hdr="0" dt="0"/>
  <p:txStyles>
    <p:titleStyle>
      <a:lvl1pPr algn="l" rtl="0" eaLnBrk="1" fontAlgn="base" hangingPunct="1">
        <a:lnSpc>
          <a:spcPts val="2800"/>
        </a:lnSpc>
        <a:spcBef>
          <a:spcPct val="0"/>
        </a:spcBef>
        <a:spcAft>
          <a:spcPts val="1800"/>
        </a:spcAft>
        <a:defRPr sz="24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tx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tx1"/>
        </a:buClr>
        <a:buSzPct val="100000"/>
        <a:buFont typeface=".AppleSystemUIFont" charset="-120"/>
        <a:buChar char="–"/>
        <a:tabLst/>
        <a:defRPr sz="1200">
          <a:solidFill>
            <a:schemeClr val="tx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tx1"/>
        </a:buClr>
        <a:buSzPct val="100000"/>
        <a:buFont typeface="Arial" panose="020B0604020202020204" pitchFamily="34" charset="0"/>
        <a:buChar char="•"/>
        <a:tabLst/>
        <a:defRPr sz="1200">
          <a:solidFill>
            <a:schemeClr val="tx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tx1"/>
        </a:buClr>
        <a:buSzPct val="100000"/>
        <a:buFont typeface=".AppleSystemUIFont" charset="-120"/>
        <a:buChar char="–"/>
        <a:tabLst/>
        <a:defRPr sz="1200" baseline="0">
          <a:solidFill>
            <a:schemeClr val="tx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tx1"/>
        </a:buClr>
        <a:buFont typeface=".AppleSystemUIFont" charset="-120"/>
        <a:buChar char="»"/>
        <a:tabLst/>
        <a:defRPr sz="12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bg1"/>
                </a:solidFill>
              </a:defRPr>
            </a:lvl1pPr>
          </a:lstStyle>
          <a:p>
            <a:r>
              <a:rPr lang="en-US"/>
              <a:t>IBM Developer Advocacy - North America East</a:t>
            </a:r>
            <a:endParaRPr lang="en-US" dirty="0"/>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a:solidFill>
                  <a:schemeClr val="bg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72062339"/>
      </p:ext>
    </p:extLst>
  </p:cSld>
  <p:clrMap bg1="dk1" tx1="lt1" bg2="dk2" tx2="lt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 id="2147484003" r:id="rId12"/>
    <p:sldLayoutId id="2147484004" r:id="rId13"/>
    <p:sldLayoutId id="2147484005" r:id="rId14"/>
    <p:sldLayoutId id="2147484006" r:id="rId15"/>
    <p:sldLayoutId id="2147484007" r:id="rId16"/>
    <p:sldLayoutId id="2147484008" r:id="rId17"/>
    <p:sldLayoutId id="2147484009" r:id="rId18"/>
    <p:sldLayoutId id="2147484010" r:id="rId19"/>
    <p:sldLayoutId id="2147484011" r:id="rId20"/>
    <p:sldLayoutId id="2147484012" r:id="rId21"/>
    <p:sldLayoutId id="2147484013" r:id="rId22"/>
    <p:sldLayoutId id="2147484014" r:id="rId23"/>
    <p:sldLayoutId id="2147484015" r:id="rId24"/>
    <p:sldLayoutId id="2147484016" r:id="rId25"/>
    <p:sldLayoutId id="2147484017" r:id="rId26"/>
    <p:sldLayoutId id="2147484018" r:id="rId27"/>
    <p:sldLayoutId id="2147484019" r:id="rId28"/>
    <p:sldLayoutId id="2147484020" r:id="rId29"/>
    <p:sldLayoutId id="2147484021" r:id="rId30"/>
    <p:sldLayoutId id="2147484022" r:id="rId31"/>
    <p:sldLayoutId id="2147484023" r:id="rId32"/>
  </p:sldLayoutIdLst>
  <p:hf sldNum="0" hdr="0" dt="0"/>
  <p:txStyles>
    <p:titleStyle>
      <a:lvl1pPr algn="l" rtl="0" eaLnBrk="1" fontAlgn="base" hangingPunct="1">
        <a:lnSpc>
          <a:spcPts val="2800"/>
        </a:lnSpc>
        <a:spcBef>
          <a:spcPct val="0"/>
        </a:spcBef>
        <a:spcAft>
          <a:spcPts val="1800"/>
        </a:spcAft>
        <a:defRPr sz="2400" b="0" i="0">
          <a:solidFill>
            <a:schemeClr val="bg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bg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bg1"/>
        </a:buClr>
        <a:buSzPct val="100000"/>
        <a:buFont typeface=".AppleSystemUIFont" charset="-120"/>
        <a:buChar char="–"/>
        <a:tabLst/>
        <a:defRPr sz="1200">
          <a:solidFill>
            <a:schemeClr val="bg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bg1"/>
        </a:buClr>
        <a:buSzPct val="100000"/>
        <a:buFont typeface="Arial" panose="020B0604020202020204" pitchFamily="34" charset="0"/>
        <a:buChar char="•"/>
        <a:tabLst/>
        <a:defRPr sz="1200">
          <a:solidFill>
            <a:schemeClr val="bg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bg1"/>
        </a:buClr>
        <a:buSzPct val="100000"/>
        <a:buFont typeface=".AppleSystemUIFont" charset="-120"/>
        <a:buChar char="–"/>
        <a:tabLst/>
        <a:defRPr sz="1200" baseline="0">
          <a:solidFill>
            <a:schemeClr val="bg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bg1"/>
        </a:buClr>
        <a:buFont typeface=".AppleSystemUIFont" charset="-120"/>
        <a:buChar char="»"/>
        <a:tabLst/>
        <a:defRPr sz="12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bg1"/>
                </a:solidFill>
              </a:defRPr>
            </a:lvl1pPr>
          </a:lstStyle>
          <a:p>
            <a:r>
              <a:rPr lang="en-US"/>
              <a:t>IBM Developer Advocacy - North America East</a:t>
            </a:r>
            <a:endParaRPr lang="en-US" dirty="0"/>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a:solidFill>
                  <a:schemeClr val="bg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939719678"/>
      </p:ext>
    </p:extLst>
  </p:cSld>
  <p:clrMap bg1="dk1" tx1="lt1" bg2="dk2" tx2="lt2" accent1="accent1" accent2="accent2" accent3="accent3" accent4="accent4" accent5="accent5" accent6="accent6" hlink="hlink" folHlink="folHlink"/>
  <p:sldLayoutIdLst>
    <p:sldLayoutId id="2147484025" r:id="rId1"/>
    <p:sldLayoutId id="2147484026" r:id="rId2"/>
    <p:sldLayoutId id="2147484027" r:id="rId3"/>
    <p:sldLayoutId id="2147484028" r:id="rId4"/>
    <p:sldLayoutId id="2147484029" r:id="rId5"/>
    <p:sldLayoutId id="2147484030" r:id="rId6"/>
    <p:sldLayoutId id="2147484031" r:id="rId7"/>
    <p:sldLayoutId id="2147484032" r:id="rId8"/>
    <p:sldLayoutId id="2147484033" r:id="rId9"/>
    <p:sldLayoutId id="2147484034" r:id="rId10"/>
    <p:sldLayoutId id="2147484035" r:id="rId11"/>
    <p:sldLayoutId id="2147484036" r:id="rId12"/>
    <p:sldLayoutId id="2147484037" r:id="rId13"/>
    <p:sldLayoutId id="2147484038" r:id="rId14"/>
    <p:sldLayoutId id="2147484039" r:id="rId15"/>
    <p:sldLayoutId id="2147484040" r:id="rId16"/>
    <p:sldLayoutId id="2147484041" r:id="rId17"/>
    <p:sldLayoutId id="2147484042" r:id="rId18"/>
    <p:sldLayoutId id="2147484043" r:id="rId19"/>
    <p:sldLayoutId id="2147484044" r:id="rId20"/>
    <p:sldLayoutId id="2147484045" r:id="rId21"/>
    <p:sldLayoutId id="2147484046" r:id="rId22"/>
    <p:sldLayoutId id="2147484047" r:id="rId23"/>
    <p:sldLayoutId id="2147484048" r:id="rId24"/>
    <p:sldLayoutId id="2147484049" r:id="rId25"/>
    <p:sldLayoutId id="2147484050" r:id="rId26"/>
    <p:sldLayoutId id="2147484051" r:id="rId27"/>
    <p:sldLayoutId id="2147484052" r:id="rId28"/>
    <p:sldLayoutId id="2147484053" r:id="rId29"/>
    <p:sldLayoutId id="2147484054" r:id="rId30"/>
    <p:sldLayoutId id="2147484055" r:id="rId31"/>
    <p:sldLayoutId id="2147484056" r:id="rId32"/>
  </p:sldLayoutIdLst>
  <p:hf sldNum="0" hdr="0" dt="0"/>
  <p:txStyles>
    <p:titleStyle>
      <a:lvl1pPr algn="l" rtl="0" eaLnBrk="1" fontAlgn="base" hangingPunct="1">
        <a:lnSpc>
          <a:spcPts val="2800"/>
        </a:lnSpc>
        <a:spcBef>
          <a:spcPct val="0"/>
        </a:spcBef>
        <a:spcAft>
          <a:spcPts val="1800"/>
        </a:spcAft>
        <a:defRPr sz="2400" b="0" i="0">
          <a:solidFill>
            <a:schemeClr val="bg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bg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bg1"/>
        </a:buClr>
        <a:buSzPct val="100000"/>
        <a:buFont typeface=".AppleSystemUIFont" charset="-120"/>
        <a:buChar char="–"/>
        <a:tabLst/>
        <a:defRPr sz="1200">
          <a:solidFill>
            <a:schemeClr val="bg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bg1"/>
        </a:buClr>
        <a:buSzPct val="100000"/>
        <a:buFont typeface="Arial" panose="020B0604020202020204" pitchFamily="34" charset="0"/>
        <a:buChar char="•"/>
        <a:tabLst/>
        <a:defRPr sz="1200">
          <a:solidFill>
            <a:schemeClr val="bg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bg1"/>
        </a:buClr>
        <a:buSzPct val="100000"/>
        <a:buFont typeface=".AppleSystemUIFont" charset="-120"/>
        <a:buChar char="–"/>
        <a:tabLst/>
        <a:defRPr sz="1200" baseline="0">
          <a:solidFill>
            <a:schemeClr val="bg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bg1"/>
        </a:buClr>
        <a:buFont typeface=".AppleSystemUIFont" charset="-120"/>
        <a:buChar char="»"/>
        <a:tabLst/>
        <a:defRPr sz="12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pic>
        <p:nvPicPr>
          <p:cNvPr id="5" name="Picture 4">
            <a:extLst>
              <a:ext uri="{FF2B5EF4-FFF2-40B4-BE49-F238E27FC236}">
                <a16:creationId xmlns:a16="http://schemas.microsoft.com/office/drawing/2014/main" id="{90D00697-9282-41EE-AE75-1F6C88384D89}"/>
              </a:ext>
            </a:extLst>
          </p:cNvPr>
          <p:cNvPicPr>
            <a:picLocks noChangeAspect="1"/>
          </p:cNvPicPr>
          <p:nvPr userDrawn="1"/>
        </p:nvPicPr>
        <p:blipFill>
          <a:blip r:embed="rId24"/>
          <a:stretch>
            <a:fillRect/>
          </a:stretch>
        </p:blipFill>
        <p:spPr>
          <a:xfrm>
            <a:off x="1" y="4680472"/>
            <a:ext cx="1175465" cy="429176"/>
          </a:xfrm>
          <a:prstGeom prst="rect">
            <a:avLst/>
          </a:prstGeom>
        </p:spPr>
      </p:pic>
    </p:spTree>
    <p:custDataLst>
      <p:tags r:id="rId23"/>
    </p:custDataLst>
    <p:extLst>
      <p:ext uri="{BB962C8B-B14F-4D97-AF65-F5344CB8AC3E}">
        <p14:creationId xmlns:p14="http://schemas.microsoft.com/office/powerpoint/2010/main" val="497044966"/>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 id="2147484061" r:id="rId4"/>
    <p:sldLayoutId id="2147484062" r:id="rId5"/>
    <p:sldLayoutId id="2147484063" r:id="rId6"/>
    <p:sldLayoutId id="2147484064" r:id="rId7"/>
    <p:sldLayoutId id="2147484065" r:id="rId8"/>
    <p:sldLayoutId id="2147484066" r:id="rId9"/>
    <p:sldLayoutId id="2147484067" r:id="rId10"/>
    <p:sldLayoutId id="2147484068" r:id="rId11"/>
    <p:sldLayoutId id="2147484069" r:id="rId12"/>
    <p:sldLayoutId id="2147484070" r:id="rId13"/>
    <p:sldLayoutId id="2147484071" r:id="rId14"/>
    <p:sldLayoutId id="2147484072" r:id="rId15"/>
    <p:sldLayoutId id="2147484073" r:id="rId16"/>
    <p:sldLayoutId id="2147484074" r:id="rId17"/>
    <p:sldLayoutId id="2147484075" r:id="rId18"/>
    <p:sldLayoutId id="2147484076" r:id="rId19"/>
    <p:sldLayoutId id="2147484077" r:id="rId20"/>
    <p:sldLayoutId id="2147484078" r:id="rId21"/>
  </p:sldLayoutIdLst>
  <p:hf hdr="0" dt="0"/>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bit.ly/2kMHXSp" TargetMode="External"/><Relationship Id="rId2" Type="http://schemas.openxmlformats.org/officeDocument/2006/relationships/hyperlink" Target="https://bit.ly/2IDSyHd" TargetMode="External"/><Relationship Id="rId1" Type="http://schemas.openxmlformats.org/officeDocument/2006/relationships/slideLayout" Target="../slideLayouts/slideLayout1.xml"/><Relationship Id="rId6" Type="http://schemas.openxmlformats.org/officeDocument/2006/relationships/image" Target="../media/image11.tiff"/><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3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1.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31.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3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0.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8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1.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31.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31.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31.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39.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139.xml"/></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14.jpeg"/><Relationship Id="rId4" Type="http://schemas.openxmlformats.org/officeDocument/2006/relationships/image" Target="../media/image13.tif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1.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hyperlink" Target="https://c100-e.us-south.containers.cloud.ibm.com:32627/" TargetMode="External"/><Relationship Id="rId2" Type="http://schemas.openxmlformats.org/officeDocument/2006/relationships/notesSlide" Target="../notesSlides/notesSlide28.xml"/><Relationship Id="rId1" Type="http://schemas.openxmlformats.org/officeDocument/2006/relationships/slideLayout" Target="../slideLayouts/slideLayout17.xml"/><Relationship Id="rId5" Type="http://schemas.openxmlformats.org/officeDocument/2006/relationships/image" Target="../media/image36.png"/><Relationship Id="rId4" Type="http://schemas.openxmlformats.org/officeDocument/2006/relationships/hyperlink" Target="https://github.com/Grant-Steinfeld/akka-java-cluster-kubernetes.git"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8" Type="http://schemas.openxmlformats.org/officeDocument/2006/relationships/hyperlink" Target="https://martinfowler.com/bliki/CQRS.html" TargetMode="External"/><Relationship Id="rId3" Type="http://schemas.openxmlformats.org/officeDocument/2006/relationships/hyperlink" Target="https://developer.ibm.com/technologies/reactive-systems/" TargetMode="External"/><Relationship Id="rId7" Type="http://schemas.openxmlformats.org/officeDocument/2006/relationships/hyperlink" Target="https://hackernoon.com/lessons-ive-learned-building-distributed-systems-with-cqrs-and-event-sourcing-ece284ecc1a1" TargetMode="External"/><Relationship Id="rId2" Type="http://schemas.openxmlformats.org/officeDocument/2006/relationships/hyperlink" Target="https://github.com/mckeeh3/akka-java-cluster-openshift" TargetMode="External"/><Relationship Id="rId1" Type="http://schemas.openxmlformats.org/officeDocument/2006/relationships/slideLayout" Target="../slideLayouts/slideLayout2.xml"/><Relationship Id="rId6" Type="http://schemas.openxmlformats.org/officeDocument/2006/relationships/hyperlink" Target="https://www.okd.io/minishift/" TargetMode="External"/><Relationship Id="rId5" Type="http://schemas.openxmlformats.org/officeDocument/2006/relationships/hyperlink" Target="https://doc.akka.io/docs/akka/current/actors.html" TargetMode="External"/><Relationship Id="rId4" Type="http://schemas.openxmlformats.org/officeDocument/2006/relationships/hyperlink" Target="https://www.reactivemanifesto.org/" TargetMode="External"/><Relationship Id="rId9" Type="http://schemas.openxmlformats.org/officeDocument/2006/relationships/hyperlink" Target="https://cqrs.files.wordpress.com/2010/11/cqrs_documents.pdf"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www.meetup.com/ibmcodenyc" TargetMode="External"/><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40.png"/><Relationship Id="rId1" Type="http://schemas.openxmlformats.org/officeDocument/2006/relationships/slideLayout" Target="../slideLayouts/slideLayout26.xml"/><Relationship Id="rId6" Type="http://schemas.openxmlformats.org/officeDocument/2006/relationships/image" Target="../media/image43.png"/><Relationship Id="rId5" Type="http://schemas.openxmlformats.org/officeDocument/2006/relationships/image" Target="../media/image42.tiff"/><Relationship Id="rId4" Type="http://schemas.openxmlformats.org/officeDocument/2006/relationships/image" Target="../media/image41.jpeg"/></Relationships>
</file>

<file path=ppt/slides/_rels/slide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xml"/><Relationship Id="rId1" Type="http://schemas.openxmlformats.org/officeDocument/2006/relationships/slideLayout" Target="../slideLayouts/slideLayout130.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hyperlink" Target="https://www.reactivemanifesto.or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31.xml"/></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6.xml"/><Relationship Id="rId1" Type="http://schemas.openxmlformats.org/officeDocument/2006/relationships/slideLayout" Target="../slideLayouts/slideLayout128.xml"/></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130.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30.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47BBA-DDF0-5840-9DE1-FD6AB9A59AF3}"/>
              </a:ext>
            </a:extLst>
          </p:cNvPr>
          <p:cNvSpPr>
            <a:spLocks noGrp="1"/>
          </p:cNvSpPr>
          <p:nvPr>
            <p:ph type="title"/>
          </p:nvPr>
        </p:nvSpPr>
        <p:spPr>
          <a:xfrm>
            <a:off x="525622" y="312338"/>
            <a:ext cx="8410560" cy="4305811"/>
          </a:xfrm>
        </p:spPr>
        <p:txBody>
          <a:bodyPr/>
          <a:lstStyle/>
          <a:p>
            <a:pPr>
              <a:spcBef>
                <a:spcPts val="0"/>
              </a:spcBef>
            </a:pPr>
            <a:r>
              <a:rPr lang="en-US" b="1" dirty="0"/>
              <a:t>Adventures in Async: Part II Building</a:t>
            </a:r>
            <a:br>
              <a:rPr lang="en-US" b="1" dirty="0"/>
            </a:br>
            <a:br>
              <a:rPr lang="en-US" b="1" dirty="0"/>
            </a:br>
            <a:r>
              <a:rPr lang="en-US" sz="1600" b="1" dirty="0"/>
              <a:t>Stateful Microservices with </a:t>
            </a:r>
            <a:r>
              <a:rPr lang="en-US" sz="1600" b="1" dirty="0" err="1"/>
              <a:t>Akka</a:t>
            </a:r>
            <a:r>
              <a:rPr lang="en-US" sz="1600" b="1" dirty="0"/>
              <a:t> Actors and OpenShift</a:t>
            </a:r>
            <a:br>
              <a:rPr lang="en-US" sz="1600" b="1" dirty="0"/>
            </a:br>
            <a:br>
              <a:rPr lang="en-US" dirty="0"/>
            </a:br>
            <a:r>
              <a:rPr lang="en-US" dirty="0">
                <a:solidFill>
                  <a:schemeClr val="bg1"/>
                </a:solidFill>
              </a:rPr>
              <a:t>TALK</a:t>
            </a:r>
            <a:br>
              <a:rPr lang="en-US" dirty="0">
                <a:solidFill>
                  <a:schemeClr val="bg1"/>
                </a:solidFill>
              </a:rPr>
            </a:br>
            <a:br>
              <a:rPr lang="en-US" sz="1600" dirty="0"/>
            </a:br>
            <a:r>
              <a:rPr lang="en-US" sz="1600" b="1" dirty="0"/>
              <a:t>Grant Steinfeld </a:t>
            </a:r>
            <a:br>
              <a:rPr lang="en-US" sz="1600" b="1" dirty="0"/>
            </a:br>
            <a:br>
              <a:rPr lang="en-US" sz="1600" dirty="0"/>
            </a:br>
            <a:r>
              <a:rPr lang="en-US" b="1" dirty="0">
                <a:solidFill>
                  <a:srgbClr val="FFFF00"/>
                </a:solidFill>
              </a:rPr>
              <a:t>@</a:t>
            </a:r>
            <a:r>
              <a:rPr lang="en-US" b="1" dirty="0" err="1">
                <a:solidFill>
                  <a:srgbClr val="FFFF00"/>
                </a:solidFill>
              </a:rPr>
              <a:t>gsteinfeld</a:t>
            </a:r>
            <a:br>
              <a:rPr lang="en-US" sz="1600" dirty="0"/>
            </a:br>
            <a:br>
              <a:rPr lang="en-US" sz="1600" dirty="0"/>
            </a:br>
            <a:br>
              <a:rPr lang="en-US" sz="1600" dirty="0"/>
            </a:br>
            <a:r>
              <a:rPr lang="en-US" sz="1600" dirty="0"/>
              <a:t>GitHub:</a:t>
            </a:r>
            <a:br>
              <a:rPr lang="en-US" sz="1600" dirty="0"/>
            </a:br>
            <a:r>
              <a:rPr lang="en-US" sz="1600" dirty="0"/>
              <a:t>Slides </a:t>
            </a:r>
            <a:r>
              <a:rPr lang="en-US" b="1" dirty="0">
                <a:solidFill>
                  <a:srgbClr val="FFFF00"/>
                </a:solidFill>
                <a:hlinkClick r:id="rId2">
                  <a:extLst>
                    <a:ext uri="{A12FA001-AC4F-418D-AE19-62706E023703}">
                      <ahyp:hlinkClr xmlns:ahyp="http://schemas.microsoft.com/office/drawing/2018/hyperlinkcolor" val="tx"/>
                    </a:ext>
                  </a:extLst>
                </a:hlinkClick>
              </a:rPr>
              <a:t>https://bit.ly/2IDSyHd</a:t>
            </a:r>
            <a:br>
              <a:rPr lang="en-US" sz="1600" dirty="0"/>
            </a:br>
            <a:r>
              <a:rPr lang="en-US" sz="1600" dirty="0"/>
              <a:t> Code </a:t>
            </a:r>
            <a:r>
              <a:rPr lang="en-US" b="1" dirty="0">
                <a:solidFill>
                  <a:srgbClr val="FFFF00"/>
                </a:solidFill>
                <a:hlinkClick r:id="rId3">
                  <a:extLst>
                    <a:ext uri="{A12FA001-AC4F-418D-AE19-62706E023703}">
                      <ahyp:hlinkClr xmlns:ahyp="http://schemas.microsoft.com/office/drawing/2018/hyperlinkcolor" val="tx"/>
                    </a:ext>
                  </a:extLst>
                </a:hlinkClick>
              </a:rPr>
              <a:t>https://bit.ly/2kMHXSp</a:t>
            </a:r>
            <a:br>
              <a:rPr lang="en-US" sz="1600" b="1" dirty="0"/>
            </a:br>
            <a:br>
              <a:rPr lang="en-US" sz="1600" b="1" dirty="0"/>
            </a:br>
            <a:br>
              <a:rPr lang="en-US" dirty="0"/>
            </a:br>
            <a:br>
              <a:rPr lang="en-US" dirty="0"/>
            </a:br>
            <a:endParaRPr lang="en-US" dirty="0">
              <a:solidFill>
                <a:schemeClr val="bg1"/>
              </a:solidFill>
            </a:endParaRPr>
          </a:p>
        </p:txBody>
      </p:sp>
      <p:pic>
        <p:nvPicPr>
          <p:cNvPr id="4" name="Picture 3">
            <a:extLst>
              <a:ext uri="{FF2B5EF4-FFF2-40B4-BE49-F238E27FC236}">
                <a16:creationId xmlns:a16="http://schemas.microsoft.com/office/drawing/2014/main" id="{2088BBEA-3672-334E-A957-BED8784DC535}"/>
              </a:ext>
            </a:extLst>
          </p:cNvPr>
          <p:cNvPicPr>
            <a:picLocks noChangeAspect="1"/>
          </p:cNvPicPr>
          <p:nvPr/>
        </p:nvPicPr>
        <p:blipFill>
          <a:blip r:embed="rId4"/>
          <a:stretch>
            <a:fillRect/>
          </a:stretch>
        </p:blipFill>
        <p:spPr>
          <a:xfrm>
            <a:off x="4730902" y="1631950"/>
            <a:ext cx="1714500" cy="939800"/>
          </a:xfrm>
          <a:prstGeom prst="rect">
            <a:avLst/>
          </a:prstGeom>
        </p:spPr>
      </p:pic>
      <p:pic>
        <p:nvPicPr>
          <p:cNvPr id="5" name="Picture 4">
            <a:extLst>
              <a:ext uri="{FF2B5EF4-FFF2-40B4-BE49-F238E27FC236}">
                <a16:creationId xmlns:a16="http://schemas.microsoft.com/office/drawing/2014/main" id="{DC2881E4-D455-F742-AD3D-0529CEE28B93}"/>
              </a:ext>
            </a:extLst>
          </p:cNvPr>
          <p:cNvPicPr>
            <a:picLocks noChangeAspect="1"/>
          </p:cNvPicPr>
          <p:nvPr/>
        </p:nvPicPr>
        <p:blipFill>
          <a:blip r:embed="rId5"/>
          <a:stretch>
            <a:fillRect/>
          </a:stretch>
        </p:blipFill>
        <p:spPr>
          <a:xfrm>
            <a:off x="5473088" y="2687179"/>
            <a:ext cx="1714500" cy="485476"/>
          </a:xfrm>
          <a:prstGeom prst="rect">
            <a:avLst/>
          </a:prstGeom>
        </p:spPr>
      </p:pic>
      <p:pic>
        <p:nvPicPr>
          <p:cNvPr id="6" name="Picture 5">
            <a:extLst>
              <a:ext uri="{FF2B5EF4-FFF2-40B4-BE49-F238E27FC236}">
                <a16:creationId xmlns:a16="http://schemas.microsoft.com/office/drawing/2014/main" id="{11EEFCE1-BEB9-A748-A740-1D2F1D5D539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731562" y="2197346"/>
            <a:ext cx="926038" cy="926038"/>
          </a:xfrm>
          <a:prstGeom prst="rect">
            <a:avLst/>
          </a:prstGeom>
        </p:spPr>
      </p:pic>
    </p:spTree>
    <p:extLst>
      <p:ext uri="{BB962C8B-B14F-4D97-AF65-F5344CB8AC3E}">
        <p14:creationId xmlns:p14="http://schemas.microsoft.com/office/powerpoint/2010/main" val="1784295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08C1E-B6DD-B546-BADD-0592B86996AE}"/>
              </a:ext>
            </a:extLst>
          </p:cNvPr>
          <p:cNvSpPr>
            <a:spLocks noGrp="1"/>
          </p:cNvSpPr>
          <p:nvPr>
            <p:ph type="title"/>
          </p:nvPr>
        </p:nvSpPr>
        <p:spPr>
          <a:xfrm>
            <a:off x="210311" y="175530"/>
            <a:ext cx="7475591" cy="4320270"/>
          </a:xfrm>
        </p:spPr>
        <p:txBody>
          <a:bodyPr/>
          <a:lstStyle/>
          <a:p>
            <a:r>
              <a:rPr lang="en-US" dirty="0"/>
              <a:t>What is an Actor in software architectures?</a:t>
            </a:r>
          </a:p>
        </p:txBody>
      </p:sp>
      <p:sp>
        <p:nvSpPr>
          <p:cNvPr id="3" name="Footer Placeholder 2">
            <a:extLst>
              <a:ext uri="{FF2B5EF4-FFF2-40B4-BE49-F238E27FC236}">
                <a16:creationId xmlns:a16="http://schemas.microsoft.com/office/drawing/2014/main" id="{54F21DE1-7971-DE4A-981C-4B969AE67A01}"/>
              </a:ext>
            </a:extLst>
          </p:cNvPr>
          <p:cNvSpPr>
            <a:spLocks noGrp="1"/>
          </p:cNvSpPr>
          <p:nvPr>
            <p:ph type="ftr" sz="quarter" idx="10"/>
          </p:nvPr>
        </p:nvSpPr>
        <p:spPr/>
        <p:txBody>
          <a:bodyPr/>
          <a:lstStyle/>
          <a:p>
            <a:r>
              <a:rPr lang="en-US"/>
              <a:t>IBM Developer Advocacy - North America East</a:t>
            </a:r>
            <a:endParaRPr lang="en-US" dirty="0"/>
          </a:p>
        </p:txBody>
      </p:sp>
      <p:pic>
        <p:nvPicPr>
          <p:cNvPr id="5" name="Picture 4">
            <a:extLst>
              <a:ext uri="{FF2B5EF4-FFF2-40B4-BE49-F238E27FC236}">
                <a16:creationId xmlns:a16="http://schemas.microsoft.com/office/drawing/2014/main" id="{5BADBC45-3E87-AA44-8F35-C2D61E4DE52C}"/>
              </a:ext>
            </a:extLst>
          </p:cNvPr>
          <p:cNvPicPr>
            <a:picLocks noChangeAspect="1"/>
          </p:cNvPicPr>
          <p:nvPr/>
        </p:nvPicPr>
        <p:blipFill>
          <a:blip r:embed="rId2"/>
          <a:stretch>
            <a:fillRect/>
          </a:stretch>
        </p:blipFill>
        <p:spPr>
          <a:xfrm>
            <a:off x="439463" y="1834171"/>
            <a:ext cx="3586089" cy="1871786"/>
          </a:xfrm>
          <a:prstGeom prst="rect">
            <a:avLst/>
          </a:prstGeom>
        </p:spPr>
      </p:pic>
      <p:pic>
        <p:nvPicPr>
          <p:cNvPr id="6" name="Picture 5">
            <a:extLst>
              <a:ext uri="{FF2B5EF4-FFF2-40B4-BE49-F238E27FC236}">
                <a16:creationId xmlns:a16="http://schemas.microsoft.com/office/drawing/2014/main" id="{407E592D-DA45-F34F-A5F2-A0A91D53FCBB}"/>
              </a:ext>
            </a:extLst>
          </p:cNvPr>
          <p:cNvPicPr>
            <a:picLocks noChangeAspect="1"/>
          </p:cNvPicPr>
          <p:nvPr/>
        </p:nvPicPr>
        <p:blipFill>
          <a:blip r:embed="rId3"/>
          <a:stretch>
            <a:fillRect/>
          </a:stretch>
        </p:blipFill>
        <p:spPr>
          <a:xfrm>
            <a:off x="4343400" y="1553862"/>
            <a:ext cx="3942378" cy="2432404"/>
          </a:xfrm>
          <a:prstGeom prst="rect">
            <a:avLst/>
          </a:prstGeom>
        </p:spPr>
      </p:pic>
    </p:spTree>
    <p:extLst>
      <p:ext uri="{BB962C8B-B14F-4D97-AF65-F5344CB8AC3E}">
        <p14:creationId xmlns:p14="http://schemas.microsoft.com/office/powerpoint/2010/main" val="4105041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A50-BA75-3B40-B7D3-B82A68AE94D0}"/>
              </a:ext>
            </a:extLst>
          </p:cNvPr>
          <p:cNvSpPr>
            <a:spLocks noGrp="1"/>
          </p:cNvSpPr>
          <p:nvPr>
            <p:ph type="title"/>
          </p:nvPr>
        </p:nvSpPr>
        <p:spPr>
          <a:xfrm>
            <a:off x="228600" y="119678"/>
            <a:ext cx="8103870" cy="855726"/>
          </a:xfrm>
        </p:spPr>
        <p:txBody>
          <a:bodyPr/>
          <a:lstStyle/>
          <a:p>
            <a:r>
              <a:rPr lang="en-US" sz="2250" b="1" dirty="0"/>
              <a:t>Actor Model</a:t>
            </a:r>
          </a:p>
        </p:txBody>
      </p:sp>
      <p:sp>
        <p:nvSpPr>
          <p:cNvPr id="3" name="Slide Number Placeholder 2">
            <a:extLst>
              <a:ext uri="{FF2B5EF4-FFF2-40B4-BE49-F238E27FC236}">
                <a16:creationId xmlns:a16="http://schemas.microsoft.com/office/drawing/2014/main" id="{0EDD2C40-9E56-8C49-A272-B41885642192}"/>
              </a:ext>
            </a:extLst>
          </p:cNvPr>
          <p:cNvSpPr>
            <a:spLocks noGrp="1"/>
          </p:cNvSpPr>
          <p:nvPr>
            <p:ph type="sldNum" sz="quarter" idx="10"/>
          </p:nvPr>
        </p:nvSpPr>
        <p:spPr/>
        <p:txBody>
          <a:bodyPr/>
          <a:lstStyle/>
          <a:p>
            <a:pPr defTabSz="685800"/>
            <a:fld id="{D0BE6F14-FF48-0F4F-A8AA-2E3F25371E4A}" type="slidenum">
              <a:rPr lang="en-US">
                <a:solidFill>
                  <a:srgbClr val="FFFFFF"/>
                </a:solidFill>
                <a:latin typeface="IBM Plex Sans"/>
              </a:rPr>
              <a:pPr defTabSz="685800"/>
              <a:t>11</a:t>
            </a:fld>
            <a:endParaRPr lang="en-US">
              <a:solidFill>
                <a:srgbClr val="FFFFFF"/>
              </a:solidFill>
              <a:latin typeface="IBM Plex Sans"/>
            </a:endParaRPr>
          </a:p>
        </p:txBody>
      </p:sp>
      <p:sp>
        <p:nvSpPr>
          <p:cNvPr id="4" name="Text Placeholder 3">
            <a:extLst>
              <a:ext uri="{FF2B5EF4-FFF2-40B4-BE49-F238E27FC236}">
                <a16:creationId xmlns:a16="http://schemas.microsoft.com/office/drawing/2014/main" id="{9D31C7C3-3E5C-504C-9E3A-509646973EE8}"/>
              </a:ext>
            </a:extLst>
          </p:cNvPr>
          <p:cNvSpPr>
            <a:spLocks noGrp="1"/>
          </p:cNvSpPr>
          <p:nvPr>
            <p:ph type="body" sz="quarter" idx="12"/>
          </p:nvPr>
        </p:nvSpPr>
        <p:spPr>
          <a:xfrm>
            <a:off x="305041" y="710640"/>
            <a:ext cx="3747053" cy="855726"/>
          </a:xfrm>
        </p:spPr>
        <p:txBody>
          <a:bodyPr/>
          <a:lstStyle/>
          <a:p>
            <a:pPr marL="257175" indent="-257175">
              <a:buFont typeface="Arial" panose="020B0604020202020204" pitchFamily="34" charset="0"/>
              <a:buChar char="•"/>
            </a:pPr>
            <a:r>
              <a:rPr lang="en-US" sz="1575" dirty="0"/>
              <a:t>One ant is no ant</a:t>
            </a:r>
          </a:p>
          <a:p>
            <a:pPr marL="430209" lvl="1" indent="-257175">
              <a:buFont typeface="Arial" panose="020B0604020202020204" pitchFamily="34" charset="0"/>
              <a:buChar char="•"/>
            </a:pPr>
            <a:r>
              <a:rPr lang="en-US" sz="1575" dirty="0"/>
              <a:t>One actor is no actor</a:t>
            </a:r>
          </a:p>
        </p:txBody>
      </p:sp>
      <p:pic>
        <p:nvPicPr>
          <p:cNvPr id="6" name="Picture 5">
            <a:extLst>
              <a:ext uri="{FF2B5EF4-FFF2-40B4-BE49-F238E27FC236}">
                <a16:creationId xmlns:a16="http://schemas.microsoft.com/office/drawing/2014/main" id="{0C7789E4-BBE1-F846-B0C4-EA2F479F5EA9}"/>
              </a:ext>
            </a:extLst>
          </p:cNvPr>
          <p:cNvPicPr>
            <a:picLocks noChangeAspect="1"/>
          </p:cNvPicPr>
          <p:nvPr/>
        </p:nvPicPr>
        <p:blipFill>
          <a:blip r:embed="rId3"/>
          <a:stretch>
            <a:fillRect/>
          </a:stretch>
        </p:blipFill>
        <p:spPr>
          <a:xfrm>
            <a:off x="3117652" y="1734423"/>
            <a:ext cx="2791158" cy="1641858"/>
          </a:xfrm>
          <a:prstGeom prst="rect">
            <a:avLst/>
          </a:prstGeom>
        </p:spPr>
      </p:pic>
      <p:sp>
        <p:nvSpPr>
          <p:cNvPr id="5" name="Rectangle 4">
            <a:extLst>
              <a:ext uri="{FF2B5EF4-FFF2-40B4-BE49-F238E27FC236}">
                <a16:creationId xmlns:a16="http://schemas.microsoft.com/office/drawing/2014/main" id="{8A447E14-01BE-3746-8403-627D3B17802D}"/>
              </a:ext>
            </a:extLst>
          </p:cNvPr>
          <p:cNvSpPr/>
          <p:nvPr/>
        </p:nvSpPr>
        <p:spPr>
          <a:xfrm>
            <a:off x="2638313" y="3110147"/>
            <a:ext cx="1582484" cy="307777"/>
          </a:xfrm>
          <a:prstGeom prst="rect">
            <a:avLst/>
          </a:prstGeom>
        </p:spPr>
        <p:txBody>
          <a:bodyPr wrap="none">
            <a:spAutoFit/>
          </a:bodyPr>
          <a:lstStyle/>
          <a:p>
            <a:pPr marL="257175" indent="-257175">
              <a:buFont typeface="Arial" panose="020B0604020202020204" pitchFamily="34" charset="0"/>
              <a:buChar char="•"/>
            </a:pPr>
            <a:r>
              <a:rPr lang="en-US" sz="1400" dirty="0"/>
              <a:t>Message Flow</a:t>
            </a:r>
          </a:p>
        </p:txBody>
      </p:sp>
      <p:sp>
        <p:nvSpPr>
          <p:cNvPr id="8" name="Text Placeholder 5">
            <a:extLst>
              <a:ext uri="{FF2B5EF4-FFF2-40B4-BE49-F238E27FC236}">
                <a16:creationId xmlns:a16="http://schemas.microsoft.com/office/drawing/2014/main" id="{492AA3CF-1834-CB4C-AA25-06404D1F1C38}"/>
              </a:ext>
            </a:extLst>
          </p:cNvPr>
          <p:cNvSpPr>
            <a:spLocks noGrp="1"/>
          </p:cNvSpPr>
          <p:nvPr>
            <p:ph type="body" sz="quarter" idx="13"/>
          </p:nvPr>
        </p:nvSpPr>
        <p:spPr>
          <a:xfrm>
            <a:off x="620163" y="2588148"/>
            <a:ext cx="7903673" cy="1174934"/>
          </a:xfrm>
        </p:spPr>
        <p:txBody>
          <a:bodyPr/>
          <a:lstStyle/>
          <a:p>
            <a:r>
              <a:rPr lang="en-US" dirty="0">
                <a:solidFill>
                  <a:srgbClr val="00B050"/>
                </a:solidFill>
              </a:rPr>
              <a:t>Ecosystem of multiple actors!</a:t>
            </a:r>
          </a:p>
        </p:txBody>
      </p:sp>
    </p:spTree>
    <p:extLst>
      <p:ext uri="{BB962C8B-B14F-4D97-AF65-F5344CB8AC3E}">
        <p14:creationId xmlns:p14="http://schemas.microsoft.com/office/powerpoint/2010/main" val="4263414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6D9C3A-6D66-474C-AC11-E678C9B5AEF8}"/>
              </a:ext>
            </a:extLst>
          </p:cNvPr>
          <p:cNvSpPr>
            <a:spLocks noGrp="1"/>
          </p:cNvSpPr>
          <p:nvPr>
            <p:ph type="sldNum" sz="quarter" idx="11"/>
          </p:nvPr>
        </p:nvSpPr>
        <p:spPr/>
        <p:txBody>
          <a:bodyPr/>
          <a:lstStyle/>
          <a:p>
            <a:fld id="{3FD999D4-B456-9943-89B7-30D56181CE18}" type="slidenum">
              <a:rPr lang="en-US" smtClean="0"/>
              <a:t>12</a:t>
            </a:fld>
            <a:endParaRPr lang="en-US"/>
          </a:p>
        </p:txBody>
      </p:sp>
      <p:sp>
        <p:nvSpPr>
          <p:cNvPr id="3" name="Title 2">
            <a:extLst>
              <a:ext uri="{FF2B5EF4-FFF2-40B4-BE49-F238E27FC236}">
                <a16:creationId xmlns:a16="http://schemas.microsoft.com/office/drawing/2014/main" id="{D1F43660-F51B-4849-B10C-6DC26BCEFD5C}"/>
              </a:ext>
            </a:extLst>
          </p:cNvPr>
          <p:cNvSpPr>
            <a:spLocks noGrp="1"/>
          </p:cNvSpPr>
          <p:nvPr>
            <p:ph type="title"/>
          </p:nvPr>
        </p:nvSpPr>
        <p:spPr>
          <a:xfrm>
            <a:off x="228600" y="201168"/>
            <a:ext cx="8686800" cy="1145718"/>
          </a:xfrm>
        </p:spPr>
        <p:txBody>
          <a:bodyPr/>
          <a:lstStyle/>
          <a:p>
            <a:r>
              <a:rPr lang="en-US" sz="2000" dirty="0"/>
              <a:t>The actor model in computer science is a mathematical model of concurrent computation that treats "actors" as the universal primitives of concurrent computation. </a:t>
            </a:r>
            <a:br>
              <a:rPr lang="en-US" dirty="0"/>
            </a:br>
            <a:endParaRPr lang="en-US" dirty="0"/>
          </a:p>
        </p:txBody>
      </p:sp>
      <p:sp>
        <p:nvSpPr>
          <p:cNvPr id="4" name="TextBox 3">
            <a:extLst>
              <a:ext uri="{FF2B5EF4-FFF2-40B4-BE49-F238E27FC236}">
                <a16:creationId xmlns:a16="http://schemas.microsoft.com/office/drawing/2014/main" id="{B9AC6D44-76B4-AA4E-81DF-0F24506E3D03}"/>
              </a:ext>
            </a:extLst>
          </p:cNvPr>
          <p:cNvSpPr txBox="1"/>
          <p:nvPr/>
        </p:nvSpPr>
        <p:spPr>
          <a:xfrm>
            <a:off x="1000897" y="1349791"/>
            <a:ext cx="6314303" cy="2400657"/>
          </a:xfrm>
          <a:prstGeom prst="rect">
            <a:avLst/>
          </a:prstGeom>
          <a:noFill/>
        </p:spPr>
        <p:txBody>
          <a:bodyPr wrap="square" rtlCol="0">
            <a:spAutoFit/>
          </a:bodyPr>
          <a:lstStyle/>
          <a:p>
            <a:pPr marL="285750" indent="-285750">
              <a:buFont typeface="Arial" panose="020B0604020202020204" pitchFamily="34" charset="0"/>
              <a:buChar char="•"/>
            </a:pPr>
            <a:br>
              <a:rPr lang="en-US" sz="1800" dirty="0">
                <a:solidFill>
                  <a:schemeClr val="bg2"/>
                </a:solidFill>
              </a:rPr>
            </a:br>
            <a:r>
              <a:rPr lang="en-US" sz="1800" dirty="0">
                <a:solidFill>
                  <a:schemeClr val="bg2"/>
                </a:solidFill>
              </a:rPr>
              <a:t>In response to a message that it receives, an actor can:</a:t>
            </a:r>
          </a:p>
          <a:p>
            <a:pPr marL="628741" lvl="1" indent="-285750">
              <a:buFont typeface="Arial" panose="020B0604020202020204" pitchFamily="34" charset="0"/>
              <a:buChar char="•"/>
            </a:pPr>
            <a:r>
              <a:rPr lang="en-US" sz="1800" dirty="0">
                <a:solidFill>
                  <a:schemeClr val="bg2"/>
                </a:solidFill>
              </a:rPr>
              <a:t>make local decisions</a:t>
            </a:r>
          </a:p>
          <a:p>
            <a:pPr marL="628741" lvl="1" indent="-285750">
              <a:buFont typeface="Arial" panose="020B0604020202020204" pitchFamily="34" charset="0"/>
              <a:buChar char="•"/>
            </a:pPr>
            <a:r>
              <a:rPr lang="en-US" sz="1800" dirty="0">
                <a:solidFill>
                  <a:schemeClr val="bg2"/>
                </a:solidFill>
              </a:rPr>
              <a:t>create more actors</a:t>
            </a:r>
          </a:p>
          <a:p>
            <a:pPr marL="628741" lvl="1" indent="-285750">
              <a:buFont typeface="Arial" panose="020B0604020202020204" pitchFamily="34" charset="0"/>
              <a:buChar char="•"/>
            </a:pPr>
            <a:r>
              <a:rPr lang="en-US" sz="1800" dirty="0">
                <a:solidFill>
                  <a:schemeClr val="bg2"/>
                </a:solidFill>
              </a:rPr>
              <a:t>send more messages</a:t>
            </a:r>
          </a:p>
          <a:p>
            <a:pPr marL="628741" lvl="1" indent="-285750">
              <a:buFont typeface="Arial" panose="020B0604020202020204" pitchFamily="34" charset="0"/>
              <a:buChar char="•"/>
            </a:pPr>
            <a:r>
              <a:rPr lang="en-US" sz="1800" dirty="0">
                <a:solidFill>
                  <a:schemeClr val="bg2"/>
                </a:solidFill>
              </a:rPr>
              <a:t>determine how to respond to the next message received. </a:t>
            </a:r>
            <a:br>
              <a:rPr lang="en-US" sz="2400" dirty="0">
                <a:solidFill>
                  <a:schemeClr val="bg2"/>
                </a:solidFill>
              </a:rPr>
            </a:br>
            <a:endParaRPr lang="en-US" sz="2400" dirty="0">
              <a:solidFill>
                <a:schemeClr val="bg2"/>
              </a:solidFill>
            </a:endParaRPr>
          </a:p>
        </p:txBody>
      </p:sp>
    </p:spTree>
    <p:extLst>
      <p:ext uri="{BB962C8B-B14F-4D97-AF65-F5344CB8AC3E}">
        <p14:creationId xmlns:p14="http://schemas.microsoft.com/office/powerpoint/2010/main" val="3542930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A50-BA75-3B40-B7D3-B82A68AE94D0}"/>
              </a:ext>
            </a:extLst>
          </p:cNvPr>
          <p:cNvSpPr>
            <a:spLocks noGrp="1"/>
          </p:cNvSpPr>
          <p:nvPr>
            <p:ph type="title"/>
          </p:nvPr>
        </p:nvSpPr>
        <p:spPr>
          <a:xfrm>
            <a:off x="228600" y="119678"/>
            <a:ext cx="8103870" cy="855726"/>
          </a:xfrm>
        </p:spPr>
        <p:txBody>
          <a:bodyPr/>
          <a:lstStyle/>
          <a:p>
            <a:r>
              <a:rPr lang="en-US" sz="2250" b="1" dirty="0"/>
              <a:t>Actor Model</a:t>
            </a:r>
          </a:p>
        </p:txBody>
      </p:sp>
      <p:sp>
        <p:nvSpPr>
          <p:cNvPr id="3" name="Slide Number Placeholder 2">
            <a:extLst>
              <a:ext uri="{FF2B5EF4-FFF2-40B4-BE49-F238E27FC236}">
                <a16:creationId xmlns:a16="http://schemas.microsoft.com/office/drawing/2014/main" id="{0EDD2C40-9E56-8C49-A272-B41885642192}"/>
              </a:ext>
            </a:extLst>
          </p:cNvPr>
          <p:cNvSpPr>
            <a:spLocks noGrp="1"/>
          </p:cNvSpPr>
          <p:nvPr>
            <p:ph type="sldNum" sz="quarter" idx="10"/>
          </p:nvPr>
        </p:nvSpPr>
        <p:spPr/>
        <p:txBody>
          <a:bodyPr/>
          <a:lstStyle/>
          <a:p>
            <a:pPr defTabSz="685800"/>
            <a:fld id="{D0BE6F14-FF48-0F4F-A8AA-2E3F25371E4A}" type="slidenum">
              <a:rPr lang="en-US">
                <a:solidFill>
                  <a:srgbClr val="FFFFFF"/>
                </a:solidFill>
                <a:latin typeface="IBM Plex Sans"/>
              </a:rPr>
              <a:pPr defTabSz="685800"/>
              <a:t>13</a:t>
            </a:fld>
            <a:endParaRPr lang="en-US">
              <a:solidFill>
                <a:srgbClr val="FFFFFF"/>
              </a:solidFill>
              <a:latin typeface="IBM Plex Sans"/>
            </a:endParaRPr>
          </a:p>
        </p:txBody>
      </p:sp>
      <p:sp>
        <p:nvSpPr>
          <p:cNvPr id="4" name="Text Placeholder 3">
            <a:extLst>
              <a:ext uri="{FF2B5EF4-FFF2-40B4-BE49-F238E27FC236}">
                <a16:creationId xmlns:a16="http://schemas.microsoft.com/office/drawing/2014/main" id="{9D31C7C3-3E5C-504C-9E3A-509646973EE8}"/>
              </a:ext>
            </a:extLst>
          </p:cNvPr>
          <p:cNvSpPr>
            <a:spLocks noGrp="1"/>
          </p:cNvSpPr>
          <p:nvPr>
            <p:ph type="body" sz="quarter" idx="12"/>
          </p:nvPr>
        </p:nvSpPr>
        <p:spPr>
          <a:xfrm>
            <a:off x="305041" y="710640"/>
            <a:ext cx="3747053" cy="855726"/>
          </a:xfrm>
        </p:spPr>
        <p:txBody>
          <a:bodyPr/>
          <a:lstStyle/>
          <a:p>
            <a:pPr marL="257175" indent="-257175">
              <a:buFont typeface="Arial" panose="020B0604020202020204" pitchFamily="34" charset="0"/>
              <a:buChar char="•"/>
            </a:pPr>
            <a:r>
              <a:rPr lang="en-US" sz="1575" dirty="0"/>
              <a:t>Each actor has a mailbox ( sequential queue )</a:t>
            </a:r>
          </a:p>
        </p:txBody>
      </p:sp>
      <p:sp>
        <p:nvSpPr>
          <p:cNvPr id="5" name="Rectangle 4">
            <a:extLst>
              <a:ext uri="{FF2B5EF4-FFF2-40B4-BE49-F238E27FC236}">
                <a16:creationId xmlns:a16="http://schemas.microsoft.com/office/drawing/2014/main" id="{8A447E14-01BE-3746-8403-627D3B17802D}"/>
              </a:ext>
            </a:extLst>
          </p:cNvPr>
          <p:cNvSpPr/>
          <p:nvPr/>
        </p:nvSpPr>
        <p:spPr>
          <a:xfrm>
            <a:off x="2638313" y="3110147"/>
            <a:ext cx="1582484" cy="307777"/>
          </a:xfrm>
          <a:prstGeom prst="rect">
            <a:avLst/>
          </a:prstGeom>
        </p:spPr>
        <p:txBody>
          <a:bodyPr wrap="none">
            <a:spAutoFit/>
          </a:bodyPr>
          <a:lstStyle/>
          <a:p>
            <a:pPr marL="257175" indent="-257175">
              <a:buFont typeface="Arial" panose="020B0604020202020204" pitchFamily="34" charset="0"/>
              <a:buChar char="•"/>
            </a:pPr>
            <a:r>
              <a:rPr lang="en-US" sz="1400" dirty="0"/>
              <a:t>Message Flow</a:t>
            </a:r>
          </a:p>
        </p:txBody>
      </p:sp>
      <p:sp>
        <p:nvSpPr>
          <p:cNvPr id="8" name="Text Placeholder 5">
            <a:extLst>
              <a:ext uri="{FF2B5EF4-FFF2-40B4-BE49-F238E27FC236}">
                <a16:creationId xmlns:a16="http://schemas.microsoft.com/office/drawing/2014/main" id="{492AA3CF-1834-CB4C-AA25-06404D1F1C38}"/>
              </a:ext>
            </a:extLst>
          </p:cNvPr>
          <p:cNvSpPr>
            <a:spLocks noGrp="1"/>
          </p:cNvSpPr>
          <p:nvPr>
            <p:ph type="body" sz="quarter" idx="13"/>
          </p:nvPr>
        </p:nvSpPr>
        <p:spPr>
          <a:xfrm>
            <a:off x="620163" y="2588148"/>
            <a:ext cx="7903673" cy="1174934"/>
          </a:xfrm>
        </p:spPr>
        <p:txBody>
          <a:bodyPr/>
          <a:lstStyle/>
          <a:p>
            <a:r>
              <a:rPr lang="en-US" dirty="0">
                <a:solidFill>
                  <a:srgbClr val="00B050"/>
                </a:solidFill>
              </a:rPr>
              <a:t>Sequential processing in an individual actor</a:t>
            </a:r>
          </a:p>
        </p:txBody>
      </p:sp>
    </p:spTree>
    <p:extLst>
      <p:ext uri="{BB962C8B-B14F-4D97-AF65-F5344CB8AC3E}">
        <p14:creationId xmlns:p14="http://schemas.microsoft.com/office/powerpoint/2010/main" val="681875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A50-BA75-3B40-B7D3-B82A68AE94D0}"/>
              </a:ext>
            </a:extLst>
          </p:cNvPr>
          <p:cNvSpPr>
            <a:spLocks noGrp="1"/>
          </p:cNvSpPr>
          <p:nvPr>
            <p:ph type="title"/>
          </p:nvPr>
        </p:nvSpPr>
        <p:spPr>
          <a:xfrm>
            <a:off x="228600" y="119678"/>
            <a:ext cx="8103870" cy="855726"/>
          </a:xfrm>
        </p:spPr>
        <p:txBody>
          <a:bodyPr/>
          <a:lstStyle/>
          <a:p>
            <a:r>
              <a:rPr lang="en-US" sz="2250" b="1" dirty="0"/>
              <a:t>Actor Model</a:t>
            </a:r>
          </a:p>
        </p:txBody>
      </p:sp>
      <p:sp>
        <p:nvSpPr>
          <p:cNvPr id="3" name="Slide Number Placeholder 2">
            <a:extLst>
              <a:ext uri="{FF2B5EF4-FFF2-40B4-BE49-F238E27FC236}">
                <a16:creationId xmlns:a16="http://schemas.microsoft.com/office/drawing/2014/main" id="{0EDD2C40-9E56-8C49-A272-B41885642192}"/>
              </a:ext>
            </a:extLst>
          </p:cNvPr>
          <p:cNvSpPr>
            <a:spLocks noGrp="1"/>
          </p:cNvSpPr>
          <p:nvPr>
            <p:ph type="sldNum" sz="quarter" idx="10"/>
          </p:nvPr>
        </p:nvSpPr>
        <p:spPr/>
        <p:txBody>
          <a:bodyPr/>
          <a:lstStyle/>
          <a:p>
            <a:pPr defTabSz="685800"/>
            <a:fld id="{D0BE6F14-FF48-0F4F-A8AA-2E3F25371E4A}" type="slidenum">
              <a:rPr lang="en-US">
                <a:solidFill>
                  <a:srgbClr val="FFFFFF"/>
                </a:solidFill>
                <a:latin typeface="IBM Plex Sans"/>
              </a:rPr>
              <a:pPr defTabSz="685800"/>
              <a:t>14</a:t>
            </a:fld>
            <a:endParaRPr lang="en-US">
              <a:solidFill>
                <a:srgbClr val="FFFFFF"/>
              </a:solidFill>
              <a:latin typeface="IBM Plex Sans"/>
            </a:endParaRPr>
          </a:p>
        </p:txBody>
      </p:sp>
      <p:sp>
        <p:nvSpPr>
          <p:cNvPr id="4" name="Text Placeholder 3">
            <a:extLst>
              <a:ext uri="{FF2B5EF4-FFF2-40B4-BE49-F238E27FC236}">
                <a16:creationId xmlns:a16="http://schemas.microsoft.com/office/drawing/2014/main" id="{9D31C7C3-3E5C-504C-9E3A-509646973EE8}"/>
              </a:ext>
            </a:extLst>
          </p:cNvPr>
          <p:cNvSpPr>
            <a:spLocks noGrp="1"/>
          </p:cNvSpPr>
          <p:nvPr>
            <p:ph type="body" sz="quarter" idx="12"/>
          </p:nvPr>
        </p:nvSpPr>
        <p:spPr>
          <a:xfrm>
            <a:off x="305041" y="710640"/>
            <a:ext cx="3747053" cy="855726"/>
          </a:xfrm>
        </p:spPr>
        <p:txBody>
          <a:bodyPr/>
          <a:lstStyle/>
          <a:p>
            <a:pPr marL="257175" indent="-257175">
              <a:buFont typeface="Arial" panose="020B0604020202020204" pitchFamily="34" charset="0"/>
              <a:buChar char="•"/>
            </a:pPr>
            <a:r>
              <a:rPr lang="en-US" sz="1575" dirty="0"/>
              <a:t>ON_MESSAGE()</a:t>
            </a:r>
          </a:p>
          <a:p>
            <a:pPr marL="257175" indent="-257175">
              <a:buFont typeface="Arial" panose="020B0604020202020204" pitchFamily="34" charset="0"/>
              <a:buChar char="•"/>
            </a:pPr>
            <a:endParaRPr lang="en-US" sz="1575" dirty="0"/>
          </a:p>
        </p:txBody>
      </p:sp>
      <p:sp>
        <p:nvSpPr>
          <p:cNvPr id="5" name="Rectangle 4">
            <a:extLst>
              <a:ext uri="{FF2B5EF4-FFF2-40B4-BE49-F238E27FC236}">
                <a16:creationId xmlns:a16="http://schemas.microsoft.com/office/drawing/2014/main" id="{8A447E14-01BE-3746-8403-627D3B17802D}"/>
              </a:ext>
            </a:extLst>
          </p:cNvPr>
          <p:cNvSpPr/>
          <p:nvPr/>
        </p:nvSpPr>
        <p:spPr>
          <a:xfrm>
            <a:off x="2638313" y="3110147"/>
            <a:ext cx="1582484" cy="307777"/>
          </a:xfrm>
          <a:prstGeom prst="rect">
            <a:avLst/>
          </a:prstGeom>
        </p:spPr>
        <p:txBody>
          <a:bodyPr wrap="none">
            <a:spAutoFit/>
          </a:bodyPr>
          <a:lstStyle/>
          <a:p>
            <a:pPr marL="257175" indent="-257175">
              <a:buFont typeface="Arial" panose="020B0604020202020204" pitchFamily="34" charset="0"/>
              <a:buChar char="•"/>
            </a:pPr>
            <a:r>
              <a:rPr lang="en-US" sz="1400" dirty="0"/>
              <a:t>Message Flow</a:t>
            </a:r>
          </a:p>
        </p:txBody>
      </p:sp>
      <p:sp>
        <p:nvSpPr>
          <p:cNvPr id="8" name="Text Placeholder 5">
            <a:extLst>
              <a:ext uri="{FF2B5EF4-FFF2-40B4-BE49-F238E27FC236}">
                <a16:creationId xmlns:a16="http://schemas.microsoft.com/office/drawing/2014/main" id="{492AA3CF-1834-CB4C-AA25-06404D1F1C38}"/>
              </a:ext>
            </a:extLst>
          </p:cNvPr>
          <p:cNvSpPr>
            <a:spLocks noGrp="1"/>
          </p:cNvSpPr>
          <p:nvPr>
            <p:ph type="body" sz="quarter" idx="13"/>
          </p:nvPr>
        </p:nvSpPr>
        <p:spPr>
          <a:xfrm>
            <a:off x="2240446" y="179860"/>
            <a:ext cx="7903673" cy="5205046"/>
          </a:xfrm>
          <a:solidFill>
            <a:schemeClr val="accent4">
              <a:lumMod val="40000"/>
              <a:lumOff val="60000"/>
            </a:schemeClr>
          </a:solidFill>
        </p:spPr>
        <p:txBody>
          <a:bodyPr/>
          <a:lstStyle/>
          <a:p>
            <a:r>
              <a:rPr lang="en-US" dirty="0">
                <a:solidFill>
                  <a:schemeClr val="tx1"/>
                </a:solidFill>
              </a:rPr>
              <a:t>3 OPTIONS:</a:t>
            </a:r>
          </a:p>
          <a:p>
            <a:endParaRPr lang="en-US" dirty="0">
              <a:solidFill>
                <a:schemeClr val="tx1"/>
              </a:solidFill>
            </a:endParaRPr>
          </a:p>
          <a:p>
            <a:pPr marL="285750" indent="-285750">
              <a:buFont typeface="Arial" panose="020B0604020202020204" pitchFamily="34" charset="0"/>
              <a:buChar char="•"/>
            </a:pPr>
            <a:r>
              <a:rPr lang="en-US" dirty="0">
                <a:solidFill>
                  <a:schemeClr val="tx1"/>
                </a:solidFill>
              </a:rPr>
              <a:t>Create another 1-n new actors</a:t>
            </a:r>
          </a:p>
          <a:p>
            <a:pPr marL="285750" indent="-285750">
              <a:buFont typeface="Arial" panose="020B0604020202020204" pitchFamily="34" charset="0"/>
              <a:buChar char="•"/>
            </a:pPr>
            <a:r>
              <a:rPr lang="en-US" dirty="0">
                <a:solidFill>
                  <a:schemeClr val="tx1"/>
                </a:solidFill>
              </a:rPr>
              <a:t>Send messages to other actors</a:t>
            </a:r>
          </a:p>
          <a:p>
            <a:pPr marL="285750" indent="-285750">
              <a:buFont typeface="Arial" panose="020B0604020202020204" pitchFamily="34" charset="0"/>
              <a:buChar char="•"/>
            </a:pPr>
            <a:r>
              <a:rPr lang="en-US" dirty="0">
                <a:solidFill>
                  <a:schemeClr val="tx1"/>
                </a:solidFill>
              </a:rPr>
              <a:t>Mutate!</a:t>
            </a:r>
          </a:p>
          <a:p>
            <a:pPr marL="458784" lvl="1" indent="-285750">
              <a:buFont typeface="Arial" panose="020B0604020202020204" pitchFamily="34" charset="0"/>
              <a:buChar char="•"/>
            </a:pPr>
            <a:r>
              <a:rPr lang="en-US" dirty="0">
                <a:solidFill>
                  <a:schemeClr val="tx1"/>
                </a:solidFill>
              </a:rPr>
              <a:t>Designate what to do with the message ( can change it’s behavior ) </a:t>
            </a:r>
            <a:r>
              <a:rPr lang="en-US" dirty="0">
                <a:solidFill>
                  <a:schemeClr val="tx1"/>
                </a:solidFill>
                <a:sym typeface="Wingdings" pitchFamily="2" charset="2"/>
              </a:rPr>
              <a:t> code example </a:t>
            </a:r>
            <a:endParaRPr lang="en-US" dirty="0">
              <a:solidFill>
                <a:schemeClr val="tx1"/>
              </a:solidFill>
            </a:endParaRPr>
          </a:p>
        </p:txBody>
      </p:sp>
    </p:spTree>
    <p:extLst>
      <p:ext uri="{BB962C8B-B14F-4D97-AF65-F5344CB8AC3E}">
        <p14:creationId xmlns:p14="http://schemas.microsoft.com/office/powerpoint/2010/main" val="1223329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A50-BA75-3B40-B7D3-B82A68AE94D0}"/>
              </a:ext>
            </a:extLst>
          </p:cNvPr>
          <p:cNvSpPr>
            <a:spLocks noGrp="1"/>
          </p:cNvSpPr>
          <p:nvPr>
            <p:ph type="title"/>
          </p:nvPr>
        </p:nvSpPr>
        <p:spPr>
          <a:xfrm>
            <a:off x="228600" y="119678"/>
            <a:ext cx="8103870" cy="855726"/>
          </a:xfrm>
        </p:spPr>
        <p:txBody>
          <a:bodyPr/>
          <a:lstStyle/>
          <a:p>
            <a:r>
              <a:rPr lang="en-US" sz="2250" b="1" dirty="0"/>
              <a:t>Supervisory Tree joins forces with K8s</a:t>
            </a:r>
          </a:p>
        </p:txBody>
      </p:sp>
      <p:sp>
        <p:nvSpPr>
          <p:cNvPr id="3" name="Slide Number Placeholder 2">
            <a:extLst>
              <a:ext uri="{FF2B5EF4-FFF2-40B4-BE49-F238E27FC236}">
                <a16:creationId xmlns:a16="http://schemas.microsoft.com/office/drawing/2014/main" id="{0EDD2C40-9E56-8C49-A272-B41885642192}"/>
              </a:ext>
            </a:extLst>
          </p:cNvPr>
          <p:cNvSpPr>
            <a:spLocks noGrp="1"/>
          </p:cNvSpPr>
          <p:nvPr>
            <p:ph type="sldNum" sz="quarter" idx="10"/>
          </p:nvPr>
        </p:nvSpPr>
        <p:spPr/>
        <p:txBody>
          <a:bodyPr/>
          <a:lstStyle/>
          <a:p>
            <a:pPr defTabSz="685800"/>
            <a:fld id="{D0BE6F14-FF48-0F4F-A8AA-2E3F25371E4A}" type="slidenum">
              <a:rPr lang="en-US">
                <a:solidFill>
                  <a:srgbClr val="FFFFFF"/>
                </a:solidFill>
                <a:latin typeface="IBM Plex Sans"/>
              </a:rPr>
              <a:pPr defTabSz="685800"/>
              <a:t>15</a:t>
            </a:fld>
            <a:endParaRPr lang="en-US">
              <a:solidFill>
                <a:srgbClr val="FFFFFF"/>
              </a:solidFill>
              <a:latin typeface="IBM Plex Sans"/>
            </a:endParaRPr>
          </a:p>
        </p:txBody>
      </p:sp>
      <p:sp>
        <p:nvSpPr>
          <p:cNvPr id="4" name="Text Placeholder 3">
            <a:extLst>
              <a:ext uri="{FF2B5EF4-FFF2-40B4-BE49-F238E27FC236}">
                <a16:creationId xmlns:a16="http://schemas.microsoft.com/office/drawing/2014/main" id="{9D31C7C3-3E5C-504C-9E3A-509646973EE8}"/>
              </a:ext>
            </a:extLst>
          </p:cNvPr>
          <p:cNvSpPr>
            <a:spLocks noGrp="1"/>
          </p:cNvSpPr>
          <p:nvPr>
            <p:ph type="body" sz="quarter" idx="12"/>
          </p:nvPr>
        </p:nvSpPr>
        <p:spPr>
          <a:xfrm>
            <a:off x="305041" y="710640"/>
            <a:ext cx="3747053" cy="855726"/>
          </a:xfrm>
        </p:spPr>
        <p:txBody>
          <a:bodyPr/>
          <a:lstStyle/>
          <a:p>
            <a:pPr marL="257175" indent="-257175">
              <a:buFont typeface="Arial" panose="020B0604020202020204" pitchFamily="34" charset="0"/>
              <a:buChar char="•"/>
            </a:pPr>
            <a:r>
              <a:rPr lang="en-US" sz="1575" dirty="0"/>
              <a:t>Demo</a:t>
            </a:r>
          </a:p>
        </p:txBody>
      </p:sp>
      <p:pic>
        <p:nvPicPr>
          <p:cNvPr id="6" name="Picture 5">
            <a:extLst>
              <a:ext uri="{FF2B5EF4-FFF2-40B4-BE49-F238E27FC236}">
                <a16:creationId xmlns:a16="http://schemas.microsoft.com/office/drawing/2014/main" id="{0C7789E4-BBE1-F846-B0C4-EA2F479F5EA9}"/>
              </a:ext>
            </a:extLst>
          </p:cNvPr>
          <p:cNvPicPr>
            <a:picLocks noChangeAspect="1"/>
          </p:cNvPicPr>
          <p:nvPr/>
        </p:nvPicPr>
        <p:blipFill>
          <a:blip r:embed="rId3"/>
          <a:stretch>
            <a:fillRect/>
          </a:stretch>
        </p:blipFill>
        <p:spPr>
          <a:xfrm>
            <a:off x="5192636" y="419710"/>
            <a:ext cx="2791158" cy="1641858"/>
          </a:xfrm>
          <a:prstGeom prst="rect">
            <a:avLst/>
          </a:prstGeom>
        </p:spPr>
      </p:pic>
      <p:sp>
        <p:nvSpPr>
          <p:cNvPr id="5" name="Rectangle 4">
            <a:extLst>
              <a:ext uri="{FF2B5EF4-FFF2-40B4-BE49-F238E27FC236}">
                <a16:creationId xmlns:a16="http://schemas.microsoft.com/office/drawing/2014/main" id="{8A447E14-01BE-3746-8403-627D3B17802D}"/>
              </a:ext>
            </a:extLst>
          </p:cNvPr>
          <p:cNvSpPr/>
          <p:nvPr/>
        </p:nvSpPr>
        <p:spPr>
          <a:xfrm>
            <a:off x="2638313" y="3110147"/>
            <a:ext cx="1582484" cy="307777"/>
          </a:xfrm>
          <a:prstGeom prst="rect">
            <a:avLst/>
          </a:prstGeom>
        </p:spPr>
        <p:txBody>
          <a:bodyPr wrap="none">
            <a:spAutoFit/>
          </a:bodyPr>
          <a:lstStyle/>
          <a:p>
            <a:pPr marL="257175" indent="-257175">
              <a:buFont typeface="Arial" panose="020B0604020202020204" pitchFamily="34" charset="0"/>
              <a:buChar char="•"/>
            </a:pPr>
            <a:r>
              <a:rPr lang="en-US" sz="1400" dirty="0"/>
              <a:t>Message Flow</a:t>
            </a:r>
          </a:p>
        </p:txBody>
      </p:sp>
      <p:sp>
        <p:nvSpPr>
          <p:cNvPr id="8" name="Text Placeholder 5">
            <a:extLst>
              <a:ext uri="{FF2B5EF4-FFF2-40B4-BE49-F238E27FC236}">
                <a16:creationId xmlns:a16="http://schemas.microsoft.com/office/drawing/2014/main" id="{492AA3CF-1834-CB4C-AA25-06404D1F1C38}"/>
              </a:ext>
            </a:extLst>
          </p:cNvPr>
          <p:cNvSpPr>
            <a:spLocks noGrp="1"/>
          </p:cNvSpPr>
          <p:nvPr>
            <p:ph type="body" sz="quarter" idx="13"/>
          </p:nvPr>
        </p:nvSpPr>
        <p:spPr>
          <a:xfrm>
            <a:off x="620163" y="2588148"/>
            <a:ext cx="7903673" cy="1174934"/>
          </a:xfrm>
        </p:spPr>
        <p:txBody>
          <a:bodyPr/>
          <a:lstStyle/>
          <a:p>
            <a:r>
              <a:rPr lang="en-US" dirty="0">
                <a:solidFill>
                  <a:srgbClr val="00B050"/>
                </a:solidFill>
              </a:rPr>
              <a:t>//Scale out </a:t>
            </a:r>
          </a:p>
          <a:p>
            <a:r>
              <a:rPr lang="en-US" dirty="0">
                <a:solidFill>
                  <a:srgbClr val="00B050"/>
                </a:solidFill>
              </a:rPr>
              <a:t> / /Scale  in</a:t>
            </a:r>
          </a:p>
          <a:p>
            <a:endParaRPr lang="en-US" dirty="0">
              <a:solidFill>
                <a:srgbClr val="00B050"/>
              </a:solidFill>
            </a:endParaRPr>
          </a:p>
        </p:txBody>
      </p:sp>
    </p:spTree>
    <p:extLst>
      <p:ext uri="{BB962C8B-B14F-4D97-AF65-F5344CB8AC3E}">
        <p14:creationId xmlns:p14="http://schemas.microsoft.com/office/powerpoint/2010/main" val="41462110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A50-BA75-3B40-B7D3-B82A68AE94D0}"/>
              </a:ext>
            </a:extLst>
          </p:cNvPr>
          <p:cNvSpPr>
            <a:spLocks noGrp="1"/>
          </p:cNvSpPr>
          <p:nvPr>
            <p:ph type="title"/>
          </p:nvPr>
        </p:nvSpPr>
        <p:spPr>
          <a:xfrm>
            <a:off x="228600" y="119678"/>
            <a:ext cx="8103870" cy="855726"/>
          </a:xfrm>
        </p:spPr>
        <p:txBody>
          <a:bodyPr/>
          <a:lstStyle/>
          <a:p>
            <a:r>
              <a:rPr lang="en-US" sz="2250" b="1" dirty="0"/>
              <a:t>Supervisory Tree</a:t>
            </a:r>
          </a:p>
        </p:txBody>
      </p:sp>
      <p:sp>
        <p:nvSpPr>
          <p:cNvPr id="3" name="Slide Number Placeholder 2">
            <a:extLst>
              <a:ext uri="{FF2B5EF4-FFF2-40B4-BE49-F238E27FC236}">
                <a16:creationId xmlns:a16="http://schemas.microsoft.com/office/drawing/2014/main" id="{0EDD2C40-9E56-8C49-A272-B41885642192}"/>
              </a:ext>
            </a:extLst>
          </p:cNvPr>
          <p:cNvSpPr>
            <a:spLocks noGrp="1"/>
          </p:cNvSpPr>
          <p:nvPr>
            <p:ph type="sldNum" sz="quarter" idx="10"/>
          </p:nvPr>
        </p:nvSpPr>
        <p:spPr/>
        <p:txBody>
          <a:bodyPr/>
          <a:lstStyle/>
          <a:p>
            <a:pPr defTabSz="685800"/>
            <a:fld id="{D0BE6F14-FF48-0F4F-A8AA-2E3F25371E4A}" type="slidenum">
              <a:rPr lang="en-US">
                <a:solidFill>
                  <a:srgbClr val="FFFFFF"/>
                </a:solidFill>
                <a:latin typeface="IBM Plex Sans"/>
              </a:rPr>
              <a:pPr defTabSz="685800"/>
              <a:t>16</a:t>
            </a:fld>
            <a:endParaRPr lang="en-US">
              <a:solidFill>
                <a:srgbClr val="FFFFFF"/>
              </a:solidFill>
              <a:latin typeface="IBM Plex Sans"/>
            </a:endParaRPr>
          </a:p>
        </p:txBody>
      </p:sp>
      <p:sp>
        <p:nvSpPr>
          <p:cNvPr id="4" name="Text Placeholder 3">
            <a:extLst>
              <a:ext uri="{FF2B5EF4-FFF2-40B4-BE49-F238E27FC236}">
                <a16:creationId xmlns:a16="http://schemas.microsoft.com/office/drawing/2014/main" id="{9D31C7C3-3E5C-504C-9E3A-509646973EE8}"/>
              </a:ext>
            </a:extLst>
          </p:cNvPr>
          <p:cNvSpPr>
            <a:spLocks noGrp="1"/>
          </p:cNvSpPr>
          <p:nvPr>
            <p:ph type="body" sz="quarter" idx="12"/>
          </p:nvPr>
        </p:nvSpPr>
        <p:spPr>
          <a:xfrm>
            <a:off x="305041" y="710640"/>
            <a:ext cx="3747053" cy="855726"/>
          </a:xfrm>
        </p:spPr>
        <p:txBody>
          <a:bodyPr/>
          <a:lstStyle/>
          <a:p>
            <a:pPr marL="257175" indent="-257175">
              <a:buFont typeface="Arial" panose="020B0604020202020204" pitchFamily="34" charset="0"/>
              <a:buChar char="•"/>
            </a:pPr>
            <a:r>
              <a:rPr lang="en-US" sz="1575" dirty="0"/>
              <a:t>Ecosystem</a:t>
            </a:r>
          </a:p>
          <a:p>
            <a:pPr marL="257175" indent="-257175">
              <a:buFont typeface="Arial" panose="020B0604020202020204" pitchFamily="34" charset="0"/>
              <a:buChar char="•"/>
            </a:pPr>
            <a:endParaRPr lang="en-US" sz="1575" dirty="0"/>
          </a:p>
          <a:p>
            <a:pPr marL="285750" indent="-285750">
              <a:buFont typeface="Arial" panose="020B0604020202020204" pitchFamily="34" charset="0"/>
              <a:buChar char="•"/>
            </a:pPr>
            <a:r>
              <a:rPr lang="en-US" sz="1575" dirty="0"/>
              <a:t>Self healing</a:t>
            </a:r>
          </a:p>
          <a:p>
            <a:pPr marL="285750" indent="-285750">
              <a:buFont typeface="Arial" panose="020B0604020202020204" pitchFamily="34" charset="0"/>
              <a:buChar char="•"/>
            </a:pPr>
            <a:r>
              <a:rPr lang="en-US" sz="1575" dirty="0"/>
              <a:t>Elastic</a:t>
            </a:r>
          </a:p>
          <a:p>
            <a:pPr marL="285750" indent="-285750">
              <a:buFont typeface="Arial" panose="020B0604020202020204" pitchFamily="34" charset="0"/>
              <a:buChar char="•"/>
            </a:pPr>
            <a:r>
              <a:rPr lang="en-US" sz="1575" dirty="0"/>
              <a:t>Stateful </a:t>
            </a:r>
          </a:p>
          <a:p>
            <a:pPr marL="285750" indent="-285750">
              <a:buFont typeface="Arial" panose="020B0604020202020204" pitchFamily="34" charset="0"/>
              <a:buChar char="•"/>
            </a:pPr>
            <a:r>
              <a:rPr lang="en-US" sz="1575" dirty="0"/>
              <a:t>Timeout</a:t>
            </a:r>
          </a:p>
        </p:txBody>
      </p:sp>
      <p:pic>
        <p:nvPicPr>
          <p:cNvPr id="6" name="Picture 5">
            <a:extLst>
              <a:ext uri="{FF2B5EF4-FFF2-40B4-BE49-F238E27FC236}">
                <a16:creationId xmlns:a16="http://schemas.microsoft.com/office/drawing/2014/main" id="{0C7789E4-BBE1-F846-B0C4-EA2F479F5EA9}"/>
              </a:ext>
            </a:extLst>
          </p:cNvPr>
          <p:cNvPicPr>
            <a:picLocks noChangeAspect="1"/>
          </p:cNvPicPr>
          <p:nvPr/>
        </p:nvPicPr>
        <p:blipFill>
          <a:blip r:embed="rId3"/>
          <a:stretch>
            <a:fillRect/>
          </a:stretch>
        </p:blipFill>
        <p:spPr>
          <a:xfrm>
            <a:off x="5192636" y="419710"/>
            <a:ext cx="2791158" cy="1641858"/>
          </a:xfrm>
          <a:prstGeom prst="rect">
            <a:avLst/>
          </a:prstGeom>
        </p:spPr>
      </p:pic>
      <p:sp>
        <p:nvSpPr>
          <p:cNvPr id="5" name="Rectangle 4">
            <a:extLst>
              <a:ext uri="{FF2B5EF4-FFF2-40B4-BE49-F238E27FC236}">
                <a16:creationId xmlns:a16="http://schemas.microsoft.com/office/drawing/2014/main" id="{8A447E14-01BE-3746-8403-627D3B17802D}"/>
              </a:ext>
            </a:extLst>
          </p:cNvPr>
          <p:cNvSpPr/>
          <p:nvPr/>
        </p:nvSpPr>
        <p:spPr>
          <a:xfrm>
            <a:off x="2638313" y="3110147"/>
            <a:ext cx="1582484" cy="307777"/>
          </a:xfrm>
          <a:prstGeom prst="rect">
            <a:avLst/>
          </a:prstGeom>
        </p:spPr>
        <p:txBody>
          <a:bodyPr wrap="none">
            <a:spAutoFit/>
          </a:bodyPr>
          <a:lstStyle/>
          <a:p>
            <a:pPr marL="257175" indent="-257175">
              <a:buFont typeface="Arial" panose="020B0604020202020204" pitchFamily="34" charset="0"/>
              <a:buChar char="•"/>
            </a:pPr>
            <a:r>
              <a:rPr lang="en-US" sz="1400" dirty="0"/>
              <a:t>Message Flow</a:t>
            </a:r>
          </a:p>
        </p:txBody>
      </p:sp>
      <p:sp>
        <p:nvSpPr>
          <p:cNvPr id="8" name="Text Placeholder 5">
            <a:extLst>
              <a:ext uri="{FF2B5EF4-FFF2-40B4-BE49-F238E27FC236}">
                <a16:creationId xmlns:a16="http://schemas.microsoft.com/office/drawing/2014/main" id="{492AA3CF-1834-CB4C-AA25-06404D1F1C38}"/>
              </a:ext>
            </a:extLst>
          </p:cNvPr>
          <p:cNvSpPr>
            <a:spLocks noGrp="1"/>
          </p:cNvSpPr>
          <p:nvPr>
            <p:ph type="body" sz="quarter" idx="13"/>
          </p:nvPr>
        </p:nvSpPr>
        <p:spPr>
          <a:xfrm>
            <a:off x="620163" y="2588147"/>
            <a:ext cx="7903673" cy="1971977"/>
          </a:xfrm>
        </p:spPr>
        <p:txBody>
          <a:bodyPr/>
          <a:lstStyle/>
          <a:p>
            <a:r>
              <a:rPr lang="en-US" dirty="0">
                <a:solidFill>
                  <a:srgbClr val="00B050"/>
                </a:solidFill>
              </a:rPr>
              <a:t>//CODE</a:t>
            </a:r>
          </a:p>
        </p:txBody>
      </p:sp>
    </p:spTree>
    <p:extLst>
      <p:ext uri="{BB962C8B-B14F-4D97-AF65-F5344CB8AC3E}">
        <p14:creationId xmlns:p14="http://schemas.microsoft.com/office/powerpoint/2010/main" val="1574936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1FC001E-CEF3-4941-B62C-ED9626C78704}"/>
              </a:ext>
            </a:extLst>
          </p:cNvPr>
          <p:cNvSpPr/>
          <p:nvPr/>
        </p:nvSpPr>
        <p:spPr>
          <a:xfrm>
            <a:off x="2363190" y="0"/>
            <a:ext cx="6780810" cy="5143500"/>
          </a:xfrm>
          <a:prstGeom prst="rect">
            <a:avLst/>
          </a:prstGeom>
          <a:solidFill>
            <a:schemeClr val="accent3"/>
          </a:solidFill>
        </p:spPr>
        <p:txBody>
          <a:bodyPr wrap="square" lIns="0" tIns="0" rIns="0" bIns="0" rtlCol="0" anchor="ctr">
            <a:noAutofit/>
          </a:bodyPr>
          <a:lstStyle/>
          <a:p>
            <a:r>
              <a:rPr lang="en-US" sz="1800" b="1" dirty="0">
                <a:solidFill>
                  <a:srgbClr val="FFFFFF"/>
                </a:solidFill>
                <a:latin typeface="Arial"/>
                <a:cs typeface="Arial"/>
              </a:rPr>
              <a:t>Mediator Pattern</a:t>
            </a:r>
          </a:p>
          <a:p>
            <a:endParaRPr lang="en-US" sz="1800" b="1" dirty="0">
              <a:solidFill>
                <a:srgbClr val="FFFFFF"/>
              </a:solidFill>
              <a:latin typeface="Arial"/>
              <a:cs typeface="Arial"/>
            </a:endParaRPr>
          </a:p>
          <a:p>
            <a:r>
              <a:rPr lang="en-US" sz="1800" b="1" dirty="0">
                <a:solidFill>
                  <a:srgbClr val="FFFFFF"/>
                </a:solidFill>
                <a:latin typeface="Arial"/>
                <a:cs typeface="Arial"/>
              </a:rPr>
              <a:t>Location Transparency</a:t>
            </a:r>
          </a:p>
          <a:p>
            <a:endParaRPr lang="en-US" sz="1800" b="1" dirty="0">
              <a:solidFill>
                <a:srgbClr val="FFFFFF"/>
              </a:solidFill>
              <a:latin typeface="Arial"/>
              <a:cs typeface="Arial"/>
            </a:endParaRPr>
          </a:p>
          <a:p>
            <a:endParaRPr lang="en-US" sz="1800" b="1" dirty="0">
              <a:solidFill>
                <a:srgbClr val="FFFFFF"/>
              </a:solidFill>
              <a:latin typeface="Arial"/>
              <a:cs typeface="Arial"/>
            </a:endParaRPr>
          </a:p>
          <a:p>
            <a:endParaRPr lang="en-US" sz="1200" dirty="0">
              <a:solidFill>
                <a:srgbClr val="FFFFFF"/>
              </a:solidFill>
              <a:latin typeface="Arial"/>
              <a:cs typeface="Arial"/>
            </a:endParaRPr>
          </a:p>
        </p:txBody>
      </p:sp>
      <p:sp>
        <p:nvSpPr>
          <p:cNvPr id="2" name="Title 1">
            <a:extLst>
              <a:ext uri="{FF2B5EF4-FFF2-40B4-BE49-F238E27FC236}">
                <a16:creationId xmlns:a16="http://schemas.microsoft.com/office/drawing/2014/main" id="{D3F2DCF5-98F9-894C-83E8-991DF91D88A1}"/>
              </a:ext>
            </a:extLst>
          </p:cNvPr>
          <p:cNvSpPr>
            <a:spLocks noGrp="1"/>
          </p:cNvSpPr>
          <p:nvPr>
            <p:ph type="title"/>
          </p:nvPr>
        </p:nvSpPr>
        <p:spPr>
          <a:xfrm>
            <a:off x="220914" y="188913"/>
            <a:ext cx="7613771" cy="373110"/>
          </a:xfrm>
        </p:spPr>
        <p:txBody>
          <a:bodyPr/>
          <a:lstStyle/>
          <a:p>
            <a:r>
              <a:rPr lang="en-US" dirty="0"/>
              <a:t>Shard Actors</a:t>
            </a:r>
          </a:p>
        </p:txBody>
      </p:sp>
      <p:sp>
        <p:nvSpPr>
          <p:cNvPr id="3" name="Footer Placeholder 2">
            <a:extLst>
              <a:ext uri="{FF2B5EF4-FFF2-40B4-BE49-F238E27FC236}">
                <a16:creationId xmlns:a16="http://schemas.microsoft.com/office/drawing/2014/main" id="{3D181BB0-62BE-0D46-8C32-30C94A9D4BC8}"/>
              </a:ext>
            </a:extLst>
          </p:cNvPr>
          <p:cNvSpPr>
            <a:spLocks noGrp="1"/>
          </p:cNvSpPr>
          <p:nvPr>
            <p:ph type="ftr" sz="quarter" idx="10"/>
          </p:nvPr>
        </p:nvSpPr>
        <p:spPr>
          <a:xfrm>
            <a:off x="228666" y="4787900"/>
            <a:ext cx="4114734" cy="166687"/>
          </a:xfrm>
          <a:prstGeom prst="rect">
            <a:avLst/>
          </a:prstGeom>
        </p:spPr>
        <p:txBody>
          <a:bodyPr vert="horz" lIns="0" tIns="0" rIns="0" bIns="0" rtlCol="0" anchor="ctr"/>
          <a:lstStyle>
            <a:defPPr>
              <a:defRPr lang="en-US"/>
            </a:defPPr>
            <a:lvl1pPr marL="0" marR="0" indent="0" algn="l" defTabSz="685983" rtl="0" eaLnBrk="1" fontAlgn="auto" latinLnBrk="0" hangingPunct="1">
              <a:lnSpc>
                <a:spcPct val="100000"/>
              </a:lnSpc>
              <a:spcBef>
                <a:spcPts val="0"/>
              </a:spcBef>
              <a:spcAft>
                <a:spcPts val="0"/>
              </a:spcAft>
              <a:buClrTx/>
              <a:buSzTx/>
              <a:buFontTx/>
              <a:buNone/>
              <a:tabLst/>
              <a:defRPr sz="600" b="0" i="0" kern="1200">
                <a:solidFill>
                  <a:schemeClr val="tx1"/>
                </a:solidFill>
                <a:latin typeface="IBM Plex Sans Light" panose="020B0403050000000000" pitchFamily="34" charset="77"/>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IBM Developer Advocacy - North America East</a:t>
            </a:r>
            <a:endParaRPr lang="en-US" dirty="0"/>
          </a:p>
        </p:txBody>
      </p:sp>
    </p:spTree>
    <p:extLst>
      <p:ext uri="{BB962C8B-B14F-4D97-AF65-F5344CB8AC3E}">
        <p14:creationId xmlns:p14="http://schemas.microsoft.com/office/powerpoint/2010/main" val="15216941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1FC001E-CEF3-4941-B62C-ED9626C78704}"/>
              </a:ext>
            </a:extLst>
          </p:cNvPr>
          <p:cNvSpPr/>
          <p:nvPr/>
        </p:nvSpPr>
        <p:spPr>
          <a:xfrm>
            <a:off x="2363190" y="0"/>
            <a:ext cx="6780810" cy="5143500"/>
          </a:xfrm>
          <a:prstGeom prst="rect">
            <a:avLst/>
          </a:prstGeom>
          <a:solidFill>
            <a:schemeClr val="accent3"/>
          </a:solidFill>
        </p:spPr>
        <p:txBody>
          <a:bodyPr wrap="square" lIns="0" tIns="0" rIns="0" bIns="0" rtlCol="0" anchor="ctr">
            <a:noAutofit/>
          </a:bodyPr>
          <a:lstStyle/>
          <a:p>
            <a:r>
              <a:rPr lang="en-US" sz="1800" b="1" dirty="0" err="1"/>
              <a:t>Lru</a:t>
            </a:r>
            <a:r>
              <a:rPr lang="en-US" sz="1800" b="1" dirty="0"/>
              <a:t>?</a:t>
            </a:r>
            <a:endParaRPr lang="en-US" sz="1200" dirty="0">
              <a:solidFill>
                <a:srgbClr val="FFFFFF"/>
              </a:solidFill>
              <a:latin typeface="Arial"/>
              <a:cs typeface="Arial"/>
            </a:endParaRPr>
          </a:p>
        </p:txBody>
      </p:sp>
      <p:sp>
        <p:nvSpPr>
          <p:cNvPr id="2" name="Title 1">
            <a:extLst>
              <a:ext uri="{FF2B5EF4-FFF2-40B4-BE49-F238E27FC236}">
                <a16:creationId xmlns:a16="http://schemas.microsoft.com/office/drawing/2014/main" id="{D3F2DCF5-98F9-894C-83E8-991DF91D88A1}"/>
              </a:ext>
            </a:extLst>
          </p:cNvPr>
          <p:cNvSpPr>
            <a:spLocks noGrp="1"/>
          </p:cNvSpPr>
          <p:nvPr>
            <p:ph type="title"/>
          </p:nvPr>
        </p:nvSpPr>
        <p:spPr>
          <a:xfrm>
            <a:off x="220914" y="188913"/>
            <a:ext cx="7613771" cy="373110"/>
          </a:xfrm>
        </p:spPr>
        <p:txBody>
          <a:bodyPr/>
          <a:lstStyle/>
          <a:p>
            <a:r>
              <a:rPr lang="en-US" dirty="0"/>
              <a:t>Entity Actors</a:t>
            </a:r>
          </a:p>
        </p:txBody>
      </p:sp>
      <p:sp>
        <p:nvSpPr>
          <p:cNvPr id="3" name="Footer Placeholder 2">
            <a:extLst>
              <a:ext uri="{FF2B5EF4-FFF2-40B4-BE49-F238E27FC236}">
                <a16:creationId xmlns:a16="http://schemas.microsoft.com/office/drawing/2014/main" id="{3D181BB0-62BE-0D46-8C32-30C94A9D4BC8}"/>
              </a:ext>
            </a:extLst>
          </p:cNvPr>
          <p:cNvSpPr>
            <a:spLocks noGrp="1"/>
          </p:cNvSpPr>
          <p:nvPr>
            <p:ph type="ftr" sz="quarter" idx="10"/>
          </p:nvPr>
        </p:nvSpPr>
        <p:spPr>
          <a:xfrm>
            <a:off x="228666" y="4787900"/>
            <a:ext cx="4114734" cy="166687"/>
          </a:xfrm>
          <a:prstGeom prst="rect">
            <a:avLst/>
          </a:prstGeom>
        </p:spPr>
        <p:txBody>
          <a:bodyPr vert="horz" lIns="0" tIns="0" rIns="0" bIns="0" rtlCol="0" anchor="ctr"/>
          <a:lstStyle>
            <a:defPPr>
              <a:defRPr lang="en-US"/>
            </a:defPPr>
            <a:lvl1pPr marL="0" marR="0" indent="0" algn="l" defTabSz="685983" rtl="0" eaLnBrk="1" fontAlgn="auto" latinLnBrk="0" hangingPunct="1">
              <a:lnSpc>
                <a:spcPct val="100000"/>
              </a:lnSpc>
              <a:spcBef>
                <a:spcPts val="0"/>
              </a:spcBef>
              <a:spcAft>
                <a:spcPts val="0"/>
              </a:spcAft>
              <a:buClrTx/>
              <a:buSzTx/>
              <a:buFontTx/>
              <a:buNone/>
              <a:tabLst/>
              <a:defRPr sz="600" b="0" i="0" kern="1200">
                <a:solidFill>
                  <a:schemeClr val="tx1"/>
                </a:solidFill>
                <a:latin typeface="IBM Plex Sans Light" panose="020B0403050000000000" pitchFamily="34" charset="77"/>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IBM Developer Advocacy - North America East</a:t>
            </a:r>
            <a:endParaRPr lang="en-US" dirty="0"/>
          </a:p>
        </p:txBody>
      </p:sp>
    </p:spTree>
    <p:extLst>
      <p:ext uri="{BB962C8B-B14F-4D97-AF65-F5344CB8AC3E}">
        <p14:creationId xmlns:p14="http://schemas.microsoft.com/office/powerpoint/2010/main" val="36367484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F40DBBE9-7EC6-CA45-90C0-3529A63F1ED3}"/>
              </a:ext>
            </a:extLst>
          </p:cNvPr>
          <p:cNvPicPr>
            <a:picLocks noGrp="1" noChangeAspect="1"/>
          </p:cNvPicPr>
          <p:nvPr>
            <p:ph sz="quarter" idx="17"/>
          </p:nvPr>
        </p:nvPicPr>
        <p:blipFill>
          <a:blip r:embed="rId2"/>
          <a:stretch>
            <a:fillRect/>
          </a:stretch>
        </p:blipFill>
        <p:spPr>
          <a:xfrm>
            <a:off x="4572000" y="6003"/>
            <a:ext cx="4572000" cy="2559743"/>
          </a:xfrm>
        </p:spPr>
      </p:pic>
      <p:sp>
        <p:nvSpPr>
          <p:cNvPr id="3" name="Content Placeholder 2">
            <a:extLst>
              <a:ext uri="{FF2B5EF4-FFF2-40B4-BE49-F238E27FC236}">
                <a16:creationId xmlns:a16="http://schemas.microsoft.com/office/drawing/2014/main" id="{5EA7FCD3-F058-B047-BFA9-B33C9B13ED6D}"/>
              </a:ext>
            </a:extLst>
          </p:cNvPr>
          <p:cNvSpPr>
            <a:spLocks noGrp="1"/>
          </p:cNvSpPr>
          <p:nvPr>
            <p:ph sz="quarter" idx="19"/>
          </p:nvPr>
        </p:nvSpPr>
        <p:spPr/>
        <p:txBody>
          <a:bodyPr/>
          <a:lstStyle/>
          <a:p>
            <a:r>
              <a:rPr lang="en-US" dirty="0"/>
              <a:t>Each Kubernetes Pod runs a single JVM</a:t>
            </a:r>
          </a:p>
        </p:txBody>
      </p:sp>
      <p:sp>
        <p:nvSpPr>
          <p:cNvPr id="4" name="Title 3">
            <a:extLst>
              <a:ext uri="{FF2B5EF4-FFF2-40B4-BE49-F238E27FC236}">
                <a16:creationId xmlns:a16="http://schemas.microsoft.com/office/drawing/2014/main" id="{F2F82A39-C391-FC43-9F2E-B33D9720F8BA}"/>
              </a:ext>
            </a:extLst>
          </p:cNvPr>
          <p:cNvSpPr>
            <a:spLocks noGrp="1"/>
          </p:cNvSpPr>
          <p:nvPr>
            <p:ph type="title"/>
          </p:nvPr>
        </p:nvSpPr>
        <p:spPr/>
        <p:txBody>
          <a:bodyPr/>
          <a:lstStyle/>
          <a:p>
            <a:r>
              <a:rPr lang="en-US" dirty="0"/>
              <a:t>Demo – d3 visualization</a:t>
            </a:r>
          </a:p>
        </p:txBody>
      </p:sp>
      <p:sp>
        <p:nvSpPr>
          <p:cNvPr id="5" name="Footer Placeholder 4">
            <a:extLst>
              <a:ext uri="{FF2B5EF4-FFF2-40B4-BE49-F238E27FC236}">
                <a16:creationId xmlns:a16="http://schemas.microsoft.com/office/drawing/2014/main" id="{02512FAF-33C7-CF4F-AB21-68B04B5DCF52}"/>
              </a:ext>
            </a:extLst>
          </p:cNvPr>
          <p:cNvSpPr>
            <a:spLocks noGrp="1"/>
          </p:cNvSpPr>
          <p:nvPr>
            <p:ph type="ftr" sz="quarter" idx="10"/>
          </p:nvPr>
        </p:nvSpPr>
        <p:spPr/>
        <p:txBody>
          <a:bodyPr/>
          <a:lstStyle/>
          <a:p>
            <a:r>
              <a:rPr lang="en-US"/>
              <a:t>IBM Developer Advocacy - North America East</a:t>
            </a:r>
            <a:endParaRPr lang="en-US" dirty="0"/>
          </a:p>
        </p:txBody>
      </p:sp>
    </p:spTree>
    <p:extLst>
      <p:ext uri="{BB962C8B-B14F-4D97-AF65-F5344CB8AC3E}">
        <p14:creationId xmlns:p14="http://schemas.microsoft.com/office/powerpoint/2010/main" val="287122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D0E0F56-508D-0843-882A-7B64589BAED9}"/>
              </a:ext>
            </a:extLst>
          </p:cNvPr>
          <p:cNvSpPr/>
          <p:nvPr/>
        </p:nvSpPr>
        <p:spPr>
          <a:xfrm>
            <a:off x="0" y="804672"/>
            <a:ext cx="9144000" cy="4338828"/>
          </a:xfrm>
          <a:prstGeom prst="rect">
            <a:avLst/>
          </a:prstGeom>
          <a:solidFill>
            <a:schemeClr val="tx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a:extLst>
              <a:ext uri="{FF2B5EF4-FFF2-40B4-BE49-F238E27FC236}">
                <a16:creationId xmlns:a16="http://schemas.microsoft.com/office/drawing/2014/main" id="{C35FDD71-2043-6748-95C0-E735A363EF24}"/>
              </a:ext>
            </a:extLst>
          </p:cNvPr>
          <p:cNvSpPr>
            <a:spLocks noGrp="1"/>
          </p:cNvSpPr>
          <p:nvPr>
            <p:ph type="title"/>
          </p:nvPr>
        </p:nvSpPr>
        <p:spPr>
          <a:xfrm>
            <a:off x="210312" y="175530"/>
            <a:ext cx="6080024" cy="4320270"/>
          </a:xfrm>
        </p:spPr>
        <p:txBody>
          <a:bodyPr/>
          <a:lstStyle/>
          <a:p>
            <a:r>
              <a:rPr lang="en-US" dirty="0"/>
              <a:t>Agenda </a:t>
            </a:r>
            <a:br>
              <a:rPr lang="en-US" dirty="0"/>
            </a:br>
            <a:br>
              <a:rPr lang="en-US" dirty="0"/>
            </a:br>
            <a:br>
              <a:rPr lang="en-US" dirty="0"/>
            </a:br>
            <a:r>
              <a:rPr lang="en-US" dirty="0"/>
              <a:t>6:30 – 7pm Networking, Food</a:t>
            </a:r>
            <a:br>
              <a:rPr lang="en-US" dirty="0"/>
            </a:br>
            <a:r>
              <a:rPr lang="en-US" dirty="0"/>
              <a:t>7:00 – 8:15pm Presentation and Technical demonstration</a:t>
            </a:r>
            <a:br>
              <a:rPr lang="en-US" dirty="0"/>
            </a:br>
            <a:r>
              <a:rPr lang="en-US" dirty="0"/>
              <a:t>8:20 – 8:45 Q&amp;A</a:t>
            </a:r>
            <a:br>
              <a:rPr lang="en-US" dirty="0"/>
            </a:br>
            <a:r>
              <a:rPr lang="en-US" dirty="0"/>
              <a:t>9:00 - Wrap</a:t>
            </a:r>
            <a:endParaRPr lang="en-US" dirty="0">
              <a:solidFill>
                <a:schemeClr val="accent1"/>
              </a:solidFill>
            </a:endParaRPr>
          </a:p>
        </p:txBody>
      </p:sp>
      <p:sp>
        <p:nvSpPr>
          <p:cNvPr id="3" name="Footer Placeholder 2">
            <a:extLst>
              <a:ext uri="{FF2B5EF4-FFF2-40B4-BE49-F238E27FC236}">
                <a16:creationId xmlns:a16="http://schemas.microsoft.com/office/drawing/2014/main" id="{CC745E7F-1D75-0546-BA9A-1D091288A876}"/>
              </a:ext>
            </a:extLst>
          </p:cNvPr>
          <p:cNvSpPr>
            <a:spLocks noGrp="1"/>
          </p:cNvSpPr>
          <p:nvPr>
            <p:ph type="ftr" sz="quarter" idx="10"/>
          </p:nvPr>
        </p:nvSpPr>
        <p:spPr/>
        <p:txBody>
          <a:bodyPr/>
          <a:lstStyle/>
          <a:p>
            <a:r>
              <a:rPr lang="en-US"/>
              <a:t>IBM Developer Advocacy - North America East</a:t>
            </a:r>
            <a:endParaRPr lang="en-US" dirty="0"/>
          </a:p>
        </p:txBody>
      </p:sp>
    </p:spTree>
    <p:extLst>
      <p:ext uri="{BB962C8B-B14F-4D97-AF65-F5344CB8AC3E}">
        <p14:creationId xmlns:p14="http://schemas.microsoft.com/office/powerpoint/2010/main" val="33020157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A7FCD3-F058-B047-BFA9-B33C9B13ED6D}"/>
              </a:ext>
            </a:extLst>
          </p:cNvPr>
          <p:cNvSpPr>
            <a:spLocks noGrp="1"/>
          </p:cNvSpPr>
          <p:nvPr>
            <p:ph sz="quarter" idx="19"/>
          </p:nvPr>
        </p:nvSpPr>
        <p:spPr>
          <a:xfrm>
            <a:off x="-4572" y="2566652"/>
            <a:ext cx="4572000" cy="2573337"/>
          </a:xfrm>
        </p:spPr>
        <p:txBody>
          <a:bodyPr/>
          <a:lstStyle/>
          <a:p>
            <a:endParaRPr lang="en-US" dirty="0"/>
          </a:p>
        </p:txBody>
      </p:sp>
      <p:sp>
        <p:nvSpPr>
          <p:cNvPr id="4" name="Title 3">
            <a:extLst>
              <a:ext uri="{FF2B5EF4-FFF2-40B4-BE49-F238E27FC236}">
                <a16:creationId xmlns:a16="http://schemas.microsoft.com/office/drawing/2014/main" id="{F2F82A39-C391-FC43-9F2E-B33D9720F8BA}"/>
              </a:ext>
            </a:extLst>
          </p:cNvPr>
          <p:cNvSpPr>
            <a:spLocks noGrp="1"/>
          </p:cNvSpPr>
          <p:nvPr>
            <p:ph type="title"/>
          </p:nvPr>
        </p:nvSpPr>
        <p:spPr/>
        <p:txBody>
          <a:bodyPr/>
          <a:lstStyle/>
          <a:p>
            <a:r>
              <a:rPr lang="en-US" dirty="0"/>
              <a:t>Demo – d3 visualization</a:t>
            </a:r>
          </a:p>
        </p:txBody>
      </p:sp>
      <p:sp>
        <p:nvSpPr>
          <p:cNvPr id="5" name="Footer Placeholder 4">
            <a:extLst>
              <a:ext uri="{FF2B5EF4-FFF2-40B4-BE49-F238E27FC236}">
                <a16:creationId xmlns:a16="http://schemas.microsoft.com/office/drawing/2014/main" id="{02512FAF-33C7-CF4F-AB21-68B04B5DCF52}"/>
              </a:ext>
            </a:extLst>
          </p:cNvPr>
          <p:cNvSpPr>
            <a:spLocks noGrp="1"/>
          </p:cNvSpPr>
          <p:nvPr>
            <p:ph type="ftr" sz="quarter" idx="10"/>
          </p:nvPr>
        </p:nvSpPr>
        <p:spPr/>
        <p:txBody>
          <a:bodyPr/>
          <a:lstStyle/>
          <a:p>
            <a:r>
              <a:rPr lang="en-US"/>
              <a:t>IBM Developer Advocacy - North America East</a:t>
            </a:r>
            <a:endParaRPr lang="en-US" dirty="0"/>
          </a:p>
        </p:txBody>
      </p:sp>
      <p:pic>
        <p:nvPicPr>
          <p:cNvPr id="9" name="Content Placeholder 8">
            <a:extLst>
              <a:ext uri="{FF2B5EF4-FFF2-40B4-BE49-F238E27FC236}">
                <a16:creationId xmlns:a16="http://schemas.microsoft.com/office/drawing/2014/main" id="{7B3164E1-A61F-2043-8EA0-52C9F9AA69C8}"/>
              </a:ext>
            </a:extLst>
          </p:cNvPr>
          <p:cNvPicPr>
            <a:picLocks noGrp="1" noChangeAspect="1"/>
          </p:cNvPicPr>
          <p:nvPr>
            <p:ph sz="quarter" idx="17"/>
          </p:nvPr>
        </p:nvPicPr>
        <p:blipFill>
          <a:blip r:embed="rId3"/>
          <a:stretch>
            <a:fillRect/>
          </a:stretch>
        </p:blipFill>
        <p:spPr>
          <a:xfrm>
            <a:off x="4572000" y="0"/>
            <a:ext cx="4572000" cy="2566652"/>
          </a:xfrm>
        </p:spPr>
      </p:pic>
    </p:spTree>
    <p:extLst>
      <p:ext uri="{BB962C8B-B14F-4D97-AF65-F5344CB8AC3E}">
        <p14:creationId xmlns:p14="http://schemas.microsoft.com/office/powerpoint/2010/main" val="4284151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2C1586-5CC5-4841-9069-8D03E220E78E}"/>
              </a:ext>
            </a:extLst>
          </p:cNvPr>
          <p:cNvSpPr>
            <a:spLocks noGrp="1"/>
          </p:cNvSpPr>
          <p:nvPr>
            <p:ph sz="quarter" idx="17"/>
          </p:nvPr>
        </p:nvSpPr>
        <p:spPr/>
        <p:txBody>
          <a:bodyPr/>
          <a:lstStyle/>
          <a:p>
            <a:endParaRPr lang="en-US"/>
          </a:p>
        </p:txBody>
      </p:sp>
      <p:sp>
        <p:nvSpPr>
          <p:cNvPr id="3" name="Content Placeholder 2">
            <a:extLst>
              <a:ext uri="{FF2B5EF4-FFF2-40B4-BE49-F238E27FC236}">
                <a16:creationId xmlns:a16="http://schemas.microsoft.com/office/drawing/2014/main" id="{70E3A212-03CA-6443-8B0B-E3D373925E9B}"/>
              </a:ext>
            </a:extLst>
          </p:cNvPr>
          <p:cNvSpPr>
            <a:spLocks noGrp="1"/>
          </p:cNvSpPr>
          <p:nvPr>
            <p:ph sz="quarter" idx="19"/>
          </p:nvPr>
        </p:nvSpPr>
        <p:spPr/>
        <p:txBody>
          <a:bodyPr/>
          <a:lstStyle/>
          <a:p>
            <a:endParaRPr lang="en-US"/>
          </a:p>
        </p:txBody>
      </p:sp>
      <p:sp>
        <p:nvSpPr>
          <p:cNvPr id="4" name="Title 3">
            <a:extLst>
              <a:ext uri="{FF2B5EF4-FFF2-40B4-BE49-F238E27FC236}">
                <a16:creationId xmlns:a16="http://schemas.microsoft.com/office/drawing/2014/main" id="{6DE837C6-2820-B446-BF7E-FD84A9226BAE}"/>
              </a:ext>
            </a:extLst>
          </p:cNvPr>
          <p:cNvSpPr>
            <a:spLocks noGrp="1"/>
          </p:cNvSpPr>
          <p:nvPr>
            <p:ph type="title"/>
          </p:nvPr>
        </p:nvSpPr>
        <p:spPr/>
        <p:txBody>
          <a:bodyPr/>
          <a:lstStyle/>
          <a:p>
            <a:r>
              <a:rPr lang="en-US" dirty="0"/>
              <a:t>Deliver value</a:t>
            </a:r>
          </a:p>
        </p:txBody>
      </p:sp>
      <p:sp>
        <p:nvSpPr>
          <p:cNvPr id="5" name="Footer Placeholder 4">
            <a:extLst>
              <a:ext uri="{FF2B5EF4-FFF2-40B4-BE49-F238E27FC236}">
                <a16:creationId xmlns:a16="http://schemas.microsoft.com/office/drawing/2014/main" id="{E738F6A5-DF7C-0246-9EAB-5B5EBBEFEAB6}"/>
              </a:ext>
            </a:extLst>
          </p:cNvPr>
          <p:cNvSpPr>
            <a:spLocks noGrp="1"/>
          </p:cNvSpPr>
          <p:nvPr>
            <p:ph type="ftr" sz="quarter" idx="10"/>
          </p:nvPr>
        </p:nvSpPr>
        <p:spPr/>
        <p:txBody>
          <a:bodyPr/>
          <a:lstStyle/>
          <a:p>
            <a:r>
              <a:rPr lang="en-US"/>
              <a:t>IBM Developer Advocacy - North America East</a:t>
            </a:r>
            <a:endParaRPr lang="en-US" dirty="0"/>
          </a:p>
        </p:txBody>
      </p:sp>
      <p:sp>
        <p:nvSpPr>
          <p:cNvPr id="6" name="Text Placeholder 5">
            <a:extLst>
              <a:ext uri="{FF2B5EF4-FFF2-40B4-BE49-F238E27FC236}">
                <a16:creationId xmlns:a16="http://schemas.microsoft.com/office/drawing/2014/main" id="{A8FE80AE-C449-7F4B-B4CA-F139B1226505}"/>
              </a:ext>
            </a:extLst>
          </p:cNvPr>
          <p:cNvSpPr>
            <a:spLocks noGrp="1"/>
          </p:cNvSpPr>
          <p:nvPr>
            <p:ph type="body" sz="quarter" idx="13"/>
          </p:nvPr>
        </p:nvSpPr>
        <p:spPr/>
        <p:txBody>
          <a:bodyPr/>
          <a:lstStyle/>
          <a:p>
            <a:r>
              <a:rPr lang="en-US" dirty="0"/>
              <a:t>Slices vs Layers</a:t>
            </a:r>
          </a:p>
          <a:p>
            <a:endParaRPr lang="en-US" dirty="0"/>
          </a:p>
          <a:p>
            <a:r>
              <a:rPr lang="en-US" dirty="0"/>
              <a:t>Commands </a:t>
            </a:r>
          </a:p>
          <a:p>
            <a:endParaRPr lang="en-US" dirty="0"/>
          </a:p>
          <a:p>
            <a:r>
              <a:rPr lang="en-US" dirty="0"/>
              <a:t>Queries</a:t>
            </a:r>
          </a:p>
        </p:txBody>
      </p:sp>
    </p:spTree>
    <p:extLst>
      <p:ext uri="{BB962C8B-B14F-4D97-AF65-F5344CB8AC3E}">
        <p14:creationId xmlns:p14="http://schemas.microsoft.com/office/powerpoint/2010/main" val="2767521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A50-BA75-3B40-B7D3-B82A68AE94D0}"/>
              </a:ext>
            </a:extLst>
          </p:cNvPr>
          <p:cNvSpPr>
            <a:spLocks noGrp="1"/>
          </p:cNvSpPr>
          <p:nvPr>
            <p:ph type="title"/>
          </p:nvPr>
        </p:nvSpPr>
        <p:spPr>
          <a:xfrm>
            <a:off x="228600" y="119678"/>
            <a:ext cx="8103870" cy="706582"/>
          </a:xfrm>
        </p:spPr>
        <p:txBody>
          <a:bodyPr/>
          <a:lstStyle/>
          <a:p>
            <a:r>
              <a:rPr lang="en-US" sz="2250" b="1" dirty="0"/>
              <a:t>POJ app - Maven</a:t>
            </a:r>
          </a:p>
        </p:txBody>
      </p:sp>
      <p:sp>
        <p:nvSpPr>
          <p:cNvPr id="3" name="Slide Number Placeholder 2">
            <a:extLst>
              <a:ext uri="{FF2B5EF4-FFF2-40B4-BE49-F238E27FC236}">
                <a16:creationId xmlns:a16="http://schemas.microsoft.com/office/drawing/2014/main" id="{0EDD2C40-9E56-8C49-A272-B41885642192}"/>
              </a:ext>
            </a:extLst>
          </p:cNvPr>
          <p:cNvSpPr>
            <a:spLocks noGrp="1"/>
          </p:cNvSpPr>
          <p:nvPr>
            <p:ph type="sldNum" sz="quarter" idx="10"/>
          </p:nvPr>
        </p:nvSpPr>
        <p:spPr/>
        <p:txBody>
          <a:bodyPr/>
          <a:lstStyle/>
          <a:p>
            <a:pPr defTabSz="685800"/>
            <a:fld id="{D0BE6F14-FF48-0F4F-A8AA-2E3F25371E4A}" type="slidenum">
              <a:rPr lang="en-US">
                <a:solidFill>
                  <a:srgbClr val="FFFFFF"/>
                </a:solidFill>
                <a:latin typeface="IBM Plex Sans"/>
              </a:rPr>
              <a:pPr defTabSz="685800"/>
              <a:t>22</a:t>
            </a:fld>
            <a:endParaRPr lang="en-US">
              <a:solidFill>
                <a:srgbClr val="FFFFFF"/>
              </a:solidFill>
              <a:latin typeface="IBM Plex Sans"/>
            </a:endParaRPr>
          </a:p>
        </p:txBody>
      </p:sp>
      <p:sp>
        <p:nvSpPr>
          <p:cNvPr id="4" name="Text Placeholder 3">
            <a:extLst>
              <a:ext uri="{FF2B5EF4-FFF2-40B4-BE49-F238E27FC236}">
                <a16:creationId xmlns:a16="http://schemas.microsoft.com/office/drawing/2014/main" id="{9D31C7C3-3E5C-504C-9E3A-509646973EE8}"/>
              </a:ext>
            </a:extLst>
          </p:cNvPr>
          <p:cNvSpPr>
            <a:spLocks noGrp="1"/>
          </p:cNvSpPr>
          <p:nvPr>
            <p:ph type="body" sz="quarter" idx="12"/>
          </p:nvPr>
        </p:nvSpPr>
        <p:spPr>
          <a:xfrm>
            <a:off x="305041" y="710640"/>
            <a:ext cx="3747053" cy="855726"/>
          </a:xfrm>
        </p:spPr>
        <p:txBody>
          <a:bodyPr/>
          <a:lstStyle/>
          <a:p>
            <a:pPr marL="257175" indent="-257175">
              <a:buFont typeface="Arial" panose="020B0604020202020204" pitchFamily="34" charset="0"/>
              <a:buChar char="•"/>
            </a:pPr>
            <a:endParaRPr lang="en-US" sz="1575" dirty="0"/>
          </a:p>
          <a:p>
            <a:pPr marL="257175" indent="-257175">
              <a:buFont typeface="Arial" panose="020B0604020202020204" pitchFamily="34" charset="0"/>
              <a:buChar char="•"/>
            </a:pPr>
            <a:endParaRPr lang="en-US" sz="1575" dirty="0"/>
          </a:p>
        </p:txBody>
      </p:sp>
      <p:sp>
        <p:nvSpPr>
          <p:cNvPr id="5" name="Rectangle 4">
            <a:extLst>
              <a:ext uri="{FF2B5EF4-FFF2-40B4-BE49-F238E27FC236}">
                <a16:creationId xmlns:a16="http://schemas.microsoft.com/office/drawing/2014/main" id="{8A447E14-01BE-3746-8403-627D3B17802D}"/>
              </a:ext>
            </a:extLst>
          </p:cNvPr>
          <p:cNvSpPr/>
          <p:nvPr/>
        </p:nvSpPr>
        <p:spPr>
          <a:xfrm>
            <a:off x="2638313" y="3110147"/>
            <a:ext cx="1582484" cy="307777"/>
          </a:xfrm>
          <a:prstGeom prst="rect">
            <a:avLst/>
          </a:prstGeom>
        </p:spPr>
        <p:txBody>
          <a:bodyPr wrap="none">
            <a:spAutoFit/>
          </a:bodyPr>
          <a:lstStyle/>
          <a:p>
            <a:pPr marL="257175" indent="-257175">
              <a:buFont typeface="Arial" panose="020B0604020202020204" pitchFamily="34" charset="0"/>
              <a:buChar char="•"/>
            </a:pPr>
            <a:r>
              <a:rPr lang="en-US" sz="1400" dirty="0"/>
              <a:t>Message Flow</a:t>
            </a:r>
          </a:p>
        </p:txBody>
      </p:sp>
      <p:sp>
        <p:nvSpPr>
          <p:cNvPr id="8" name="Text Placeholder 5">
            <a:extLst>
              <a:ext uri="{FF2B5EF4-FFF2-40B4-BE49-F238E27FC236}">
                <a16:creationId xmlns:a16="http://schemas.microsoft.com/office/drawing/2014/main" id="{492AA3CF-1834-CB4C-AA25-06404D1F1C38}"/>
              </a:ext>
            </a:extLst>
          </p:cNvPr>
          <p:cNvSpPr>
            <a:spLocks noGrp="1"/>
          </p:cNvSpPr>
          <p:nvPr>
            <p:ph type="body" sz="quarter" idx="13"/>
          </p:nvPr>
        </p:nvSpPr>
        <p:spPr>
          <a:xfrm>
            <a:off x="620163" y="945017"/>
            <a:ext cx="7903673" cy="3762706"/>
          </a:xfrm>
        </p:spPr>
        <p:txBody>
          <a:bodyPr/>
          <a:lstStyle/>
          <a:p>
            <a:r>
              <a:rPr lang="en-US" sz="1600" dirty="0" err="1">
                <a:solidFill>
                  <a:srgbClr val="00B050"/>
                </a:solidFill>
              </a:rPr>
              <a:t>POM.xml</a:t>
            </a:r>
            <a:endParaRPr lang="en-US" sz="1600" dirty="0">
              <a:solidFill>
                <a:srgbClr val="00B050"/>
              </a:solidFill>
            </a:endParaRPr>
          </a:p>
          <a:p>
            <a:endParaRPr lang="en-US" sz="1600" dirty="0">
              <a:solidFill>
                <a:srgbClr val="00B050"/>
              </a:solidFill>
            </a:endParaRPr>
          </a:p>
          <a:p>
            <a:r>
              <a:rPr lang="en-US" sz="1600" dirty="0" err="1">
                <a:solidFill>
                  <a:srgbClr val="00B050"/>
                </a:solidFill>
              </a:rPr>
              <a:t>Dependancies</a:t>
            </a:r>
            <a:endParaRPr lang="en-US" sz="1600" dirty="0">
              <a:solidFill>
                <a:srgbClr val="00B050"/>
              </a:solidFill>
            </a:endParaRPr>
          </a:p>
          <a:p>
            <a:endParaRPr lang="en-US" sz="1600" dirty="0">
              <a:solidFill>
                <a:srgbClr val="00B050"/>
              </a:solidFill>
            </a:endParaRPr>
          </a:p>
          <a:p>
            <a:r>
              <a:rPr lang="en-US" sz="1600" dirty="0">
                <a:solidFill>
                  <a:srgbClr val="00B050"/>
                </a:solidFill>
              </a:rPr>
              <a:t>Line 162 Shade – Jar Jar – to run in K8s – defines main()</a:t>
            </a:r>
          </a:p>
          <a:p>
            <a:endParaRPr lang="en-US" sz="1600" dirty="0">
              <a:solidFill>
                <a:srgbClr val="00B050"/>
              </a:solidFill>
            </a:endParaRPr>
          </a:p>
          <a:p>
            <a:r>
              <a:rPr lang="en-US" sz="1600" dirty="0">
                <a:solidFill>
                  <a:srgbClr val="00B050"/>
                </a:solidFill>
              </a:rPr>
              <a:t>Line 202 – creates Docker image – ports</a:t>
            </a:r>
          </a:p>
          <a:p>
            <a:pPr marL="285750" indent="-285750">
              <a:buFont typeface="Arial" panose="020B0604020202020204" pitchFamily="34" charset="0"/>
              <a:buChar char="•"/>
            </a:pPr>
            <a:r>
              <a:rPr lang="en-US" sz="1600" dirty="0">
                <a:solidFill>
                  <a:srgbClr val="00B050"/>
                </a:solidFill>
              </a:rPr>
              <a:t>8080</a:t>
            </a:r>
          </a:p>
          <a:p>
            <a:pPr marL="285750" indent="-285750">
              <a:buFont typeface="Arial" panose="020B0604020202020204" pitchFamily="34" charset="0"/>
              <a:buChar char="•"/>
            </a:pPr>
            <a:r>
              <a:rPr lang="en-US" sz="1600" dirty="0">
                <a:solidFill>
                  <a:srgbClr val="00B050"/>
                </a:solidFill>
              </a:rPr>
              <a:t>8558</a:t>
            </a:r>
          </a:p>
          <a:p>
            <a:pPr marL="285750" indent="-285750">
              <a:buFont typeface="Arial" panose="020B0604020202020204" pitchFamily="34" charset="0"/>
              <a:buChar char="•"/>
            </a:pPr>
            <a:r>
              <a:rPr lang="en-US" sz="1600" dirty="0">
                <a:solidFill>
                  <a:srgbClr val="00B050"/>
                </a:solidFill>
              </a:rPr>
              <a:t>2552</a:t>
            </a:r>
          </a:p>
        </p:txBody>
      </p:sp>
    </p:spTree>
    <p:extLst>
      <p:ext uri="{BB962C8B-B14F-4D97-AF65-F5344CB8AC3E}">
        <p14:creationId xmlns:p14="http://schemas.microsoft.com/office/powerpoint/2010/main" val="34616773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A50-BA75-3B40-B7D3-B82A68AE94D0}"/>
              </a:ext>
            </a:extLst>
          </p:cNvPr>
          <p:cNvSpPr>
            <a:spLocks noGrp="1"/>
          </p:cNvSpPr>
          <p:nvPr>
            <p:ph type="title"/>
          </p:nvPr>
        </p:nvSpPr>
        <p:spPr>
          <a:xfrm>
            <a:off x="228600" y="119678"/>
            <a:ext cx="8103870" cy="706582"/>
          </a:xfrm>
        </p:spPr>
        <p:txBody>
          <a:bodyPr/>
          <a:lstStyle/>
          <a:p>
            <a:r>
              <a:rPr lang="en-US" sz="2250" b="1" dirty="0"/>
              <a:t>k8s</a:t>
            </a:r>
          </a:p>
        </p:txBody>
      </p:sp>
      <p:sp>
        <p:nvSpPr>
          <p:cNvPr id="3" name="Slide Number Placeholder 2">
            <a:extLst>
              <a:ext uri="{FF2B5EF4-FFF2-40B4-BE49-F238E27FC236}">
                <a16:creationId xmlns:a16="http://schemas.microsoft.com/office/drawing/2014/main" id="{0EDD2C40-9E56-8C49-A272-B41885642192}"/>
              </a:ext>
            </a:extLst>
          </p:cNvPr>
          <p:cNvSpPr>
            <a:spLocks noGrp="1"/>
          </p:cNvSpPr>
          <p:nvPr>
            <p:ph type="sldNum" sz="quarter" idx="10"/>
          </p:nvPr>
        </p:nvSpPr>
        <p:spPr/>
        <p:txBody>
          <a:bodyPr/>
          <a:lstStyle/>
          <a:p>
            <a:pPr defTabSz="685800"/>
            <a:fld id="{D0BE6F14-FF48-0F4F-A8AA-2E3F25371E4A}" type="slidenum">
              <a:rPr lang="en-US">
                <a:solidFill>
                  <a:srgbClr val="FFFFFF"/>
                </a:solidFill>
                <a:latin typeface="IBM Plex Sans"/>
              </a:rPr>
              <a:pPr defTabSz="685800"/>
              <a:t>23</a:t>
            </a:fld>
            <a:endParaRPr lang="en-US">
              <a:solidFill>
                <a:srgbClr val="FFFFFF"/>
              </a:solidFill>
              <a:latin typeface="IBM Plex Sans"/>
            </a:endParaRPr>
          </a:p>
        </p:txBody>
      </p:sp>
      <p:sp>
        <p:nvSpPr>
          <p:cNvPr id="4" name="Text Placeholder 3">
            <a:extLst>
              <a:ext uri="{FF2B5EF4-FFF2-40B4-BE49-F238E27FC236}">
                <a16:creationId xmlns:a16="http://schemas.microsoft.com/office/drawing/2014/main" id="{9D31C7C3-3E5C-504C-9E3A-509646973EE8}"/>
              </a:ext>
            </a:extLst>
          </p:cNvPr>
          <p:cNvSpPr>
            <a:spLocks noGrp="1"/>
          </p:cNvSpPr>
          <p:nvPr>
            <p:ph type="body" sz="quarter" idx="12"/>
          </p:nvPr>
        </p:nvSpPr>
        <p:spPr>
          <a:xfrm>
            <a:off x="305041" y="710640"/>
            <a:ext cx="3747053" cy="855726"/>
          </a:xfrm>
        </p:spPr>
        <p:txBody>
          <a:bodyPr/>
          <a:lstStyle/>
          <a:p>
            <a:pPr marL="257175" indent="-257175">
              <a:buFont typeface="Arial" panose="020B0604020202020204" pitchFamily="34" charset="0"/>
              <a:buChar char="•"/>
            </a:pPr>
            <a:endParaRPr lang="en-US" sz="1575" dirty="0"/>
          </a:p>
          <a:p>
            <a:pPr marL="257175" indent="-257175">
              <a:buFont typeface="Arial" panose="020B0604020202020204" pitchFamily="34" charset="0"/>
              <a:buChar char="•"/>
            </a:pPr>
            <a:endParaRPr lang="en-US" sz="1575" dirty="0"/>
          </a:p>
        </p:txBody>
      </p:sp>
      <p:sp>
        <p:nvSpPr>
          <p:cNvPr id="5" name="Rectangle 4">
            <a:extLst>
              <a:ext uri="{FF2B5EF4-FFF2-40B4-BE49-F238E27FC236}">
                <a16:creationId xmlns:a16="http://schemas.microsoft.com/office/drawing/2014/main" id="{8A447E14-01BE-3746-8403-627D3B17802D}"/>
              </a:ext>
            </a:extLst>
          </p:cNvPr>
          <p:cNvSpPr/>
          <p:nvPr/>
        </p:nvSpPr>
        <p:spPr>
          <a:xfrm>
            <a:off x="2638313" y="3110147"/>
            <a:ext cx="1582484" cy="307777"/>
          </a:xfrm>
          <a:prstGeom prst="rect">
            <a:avLst/>
          </a:prstGeom>
        </p:spPr>
        <p:txBody>
          <a:bodyPr wrap="none">
            <a:spAutoFit/>
          </a:bodyPr>
          <a:lstStyle/>
          <a:p>
            <a:pPr marL="257175" indent="-257175">
              <a:buFont typeface="Arial" panose="020B0604020202020204" pitchFamily="34" charset="0"/>
              <a:buChar char="•"/>
            </a:pPr>
            <a:r>
              <a:rPr lang="en-US" sz="1400" dirty="0"/>
              <a:t>Message Flow</a:t>
            </a:r>
          </a:p>
        </p:txBody>
      </p:sp>
      <p:sp>
        <p:nvSpPr>
          <p:cNvPr id="8" name="Text Placeholder 5">
            <a:extLst>
              <a:ext uri="{FF2B5EF4-FFF2-40B4-BE49-F238E27FC236}">
                <a16:creationId xmlns:a16="http://schemas.microsoft.com/office/drawing/2014/main" id="{492AA3CF-1834-CB4C-AA25-06404D1F1C38}"/>
              </a:ext>
            </a:extLst>
          </p:cNvPr>
          <p:cNvSpPr>
            <a:spLocks noGrp="1"/>
          </p:cNvSpPr>
          <p:nvPr>
            <p:ph type="body" sz="quarter" idx="13"/>
          </p:nvPr>
        </p:nvSpPr>
        <p:spPr>
          <a:xfrm>
            <a:off x="620163" y="945017"/>
            <a:ext cx="7903673" cy="3762706"/>
          </a:xfrm>
        </p:spPr>
        <p:txBody>
          <a:bodyPr/>
          <a:lstStyle/>
          <a:p>
            <a:r>
              <a:rPr lang="en-US" sz="2000" dirty="0">
                <a:solidFill>
                  <a:srgbClr val="00B050"/>
                </a:solidFill>
              </a:rPr>
              <a:t>2 </a:t>
            </a:r>
            <a:r>
              <a:rPr lang="en-US" sz="2000" dirty="0" err="1">
                <a:solidFill>
                  <a:srgbClr val="00B050"/>
                </a:solidFill>
              </a:rPr>
              <a:t>yaml</a:t>
            </a:r>
            <a:r>
              <a:rPr lang="en-US" sz="2000" dirty="0">
                <a:solidFill>
                  <a:srgbClr val="00B050"/>
                </a:solidFill>
              </a:rPr>
              <a:t> file</a:t>
            </a:r>
          </a:p>
          <a:p>
            <a:endParaRPr lang="en-US" sz="2000" dirty="0">
              <a:solidFill>
                <a:srgbClr val="00B050"/>
              </a:solidFill>
            </a:endParaRPr>
          </a:p>
          <a:p>
            <a:r>
              <a:rPr lang="en-US" sz="2000" dirty="0" err="1">
                <a:solidFill>
                  <a:srgbClr val="00B050"/>
                </a:solidFill>
              </a:rPr>
              <a:t>Akka</a:t>
            </a:r>
            <a:r>
              <a:rPr lang="en-US" sz="2000" dirty="0">
                <a:solidFill>
                  <a:srgbClr val="00B050"/>
                </a:solidFill>
              </a:rPr>
              <a:t>-cluster-deployment</a:t>
            </a:r>
          </a:p>
          <a:p>
            <a:endParaRPr lang="en-US" sz="2000" dirty="0">
              <a:solidFill>
                <a:srgbClr val="00B050"/>
              </a:solidFill>
            </a:endParaRPr>
          </a:p>
          <a:p>
            <a:r>
              <a:rPr lang="en-US" sz="2000" dirty="0">
                <a:solidFill>
                  <a:srgbClr val="00B050"/>
                </a:solidFill>
              </a:rPr>
              <a:t>…</a:t>
            </a:r>
          </a:p>
          <a:p>
            <a:r>
              <a:rPr lang="en-US" sz="2000" dirty="0">
                <a:solidFill>
                  <a:srgbClr val="00B050"/>
                </a:solidFill>
              </a:rPr>
              <a:t>Line 7 Docker image name and tags</a:t>
            </a:r>
          </a:p>
          <a:p>
            <a:endParaRPr lang="en-US" sz="2000" dirty="0">
              <a:solidFill>
                <a:srgbClr val="00B050"/>
              </a:solidFill>
            </a:endParaRPr>
          </a:p>
          <a:p>
            <a:endParaRPr lang="en-US" sz="2000" dirty="0">
              <a:solidFill>
                <a:srgbClr val="00B050"/>
              </a:solidFill>
            </a:endParaRPr>
          </a:p>
          <a:p>
            <a:endParaRPr lang="en-US" sz="2000" dirty="0">
              <a:solidFill>
                <a:srgbClr val="00B050"/>
              </a:solidFill>
            </a:endParaRPr>
          </a:p>
          <a:p>
            <a:endParaRPr lang="en-US" sz="2000" dirty="0">
              <a:solidFill>
                <a:srgbClr val="00B050"/>
              </a:solidFill>
            </a:endParaRPr>
          </a:p>
          <a:p>
            <a:endParaRPr lang="en-US" sz="2000" dirty="0">
              <a:solidFill>
                <a:srgbClr val="00B050"/>
              </a:solidFill>
            </a:endParaRPr>
          </a:p>
          <a:p>
            <a:r>
              <a:rPr lang="en-US" sz="2000" dirty="0">
                <a:solidFill>
                  <a:srgbClr val="00B050"/>
                </a:solidFill>
              </a:rPr>
              <a:t>…</a:t>
            </a:r>
          </a:p>
          <a:p>
            <a:endParaRPr lang="en-US" sz="2000" dirty="0">
              <a:solidFill>
                <a:srgbClr val="00B050"/>
              </a:solidFill>
            </a:endParaRPr>
          </a:p>
          <a:p>
            <a:endParaRPr lang="en-US" sz="2000" dirty="0">
              <a:solidFill>
                <a:srgbClr val="00B050"/>
              </a:solidFill>
            </a:endParaRPr>
          </a:p>
        </p:txBody>
      </p:sp>
    </p:spTree>
    <p:extLst>
      <p:ext uri="{BB962C8B-B14F-4D97-AF65-F5344CB8AC3E}">
        <p14:creationId xmlns:p14="http://schemas.microsoft.com/office/powerpoint/2010/main" val="13361669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A50-BA75-3B40-B7D3-B82A68AE94D0}"/>
              </a:ext>
            </a:extLst>
          </p:cNvPr>
          <p:cNvSpPr>
            <a:spLocks noGrp="1"/>
          </p:cNvSpPr>
          <p:nvPr>
            <p:ph type="title"/>
          </p:nvPr>
        </p:nvSpPr>
        <p:spPr>
          <a:xfrm>
            <a:off x="228600" y="119678"/>
            <a:ext cx="8103870" cy="706582"/>
          </a:xfrm>
        </p:spPr>
        <p:txBody>
          <a:bodyPr/>
          <a:lstStyle/>
          <a:p>
            <a:r>
              <a:rPr lang="en-US" sz="2250" b="1" dirty="0"/>
              <a:t>K8s pod changes</a:t>
            </a:r>
          </a:p>
        </p:txBody>
      </p:sp>
      <p:sp>
        <p:nvSpPr>
          <p:cNvPr id="3" name="Slide Number Placeholder 2">
            <a:extLst>
              <a:ext uri="{FF2B5EF4-FFF2-40B4-BE49-F238E27FC236}">
                <a16:creationId xmlns:a16="http://schemas.microsoft.com/office/drawing/2014/main" id="{0EDD2C40-9E56-8C49-A272-B41885642192}"/>
              </a:ext>
            </a:extLst>
          </p:cNvPr>
          <p:cNvSpPr>
            <a:spLocks noGrp="1"/>
          </p:cNvSpPr>
          <p:nvPr>
            <p:ph type="sldNum" sz="quarter" idx="10"/>
          </p:nvPr>
        </p:nvSpPr>
        <p:spPr/>
        <p:txBody>
          <a:bodyPr/>
          <a:lstStyle/>
          <a:p>
            <a:pPr defTabSz="685800"/>
            <a:fld id="{D0BE6F14-FF48-0F4F-A8AA-2E3F25371E4A}" type="slidenum">
              <a:rPr lang="en-US">
                <a:solidFill>
                  <a:srgbClr val="FFFFFF"/>
                </a:solidFill>
                <a:latin typeface="IBM Plex Sans"/>
              </a:rPr>
              <a:pPr defTabSz="685800"/>
              <a:t>24</a:t>
            </a:fld>
            <a:endParaRPr lang="en-US">
              <a:solidFill>
                <a:srgbClr val="FFFFFF"/>
              </a:solidFill>
              <a:latin typeface="IBM Plex Sans"/>
            </a:endParaRPr>
          </a:p>
        </p:txBody>
      </p:sp>
      <p:sp>
        <p:nvSpPr>
          <p:cNvPr id="4" name="Text Placeholder 3">
            <a:extLst>
              <a:ext uri="{FF2B5EF4-FFF2-40B4-BE49-F238E27FC236}">
                <a16:creationId xmlns:a16="http://schemas.microsoft.com/office/drawing/2014/main" id="{9D31C7C3-3E5C-504C-9E3A-509646973EE8}"/>
              </a:ext>
            </a:extLst>
          </p:cNvPr>
          <p:cNvSpPr>
            <a:spLocks noGrp="1"/>
          </p:cNvSpPr>
          <p:nvPr>
            <p:ph type="body" sz="quarter" idx="12"/>
          </p:nvPr>
        </p:nvSpPr>
        <p:spPr>
          <a:xfrm>
            <a:off x="305041" y="710640"/>
            <a:ext cx="3747053" cy="855726"/>
          </a:xfrm>
        </p:spPr>
        <p:txBody>
          <a:bodyPr/>
          <a:lstStyle/>
          <a:p>
            <a:pPr marL="257175" indent="-257175">
              <a:buFont typeface="Arial" panose="020B0604020202020204" pitchFamily="34" charset="0"/>
              <a:buChar char="•"/>
            </a:pPr>
            <a:endParaRPr lang="en-US" sz="1575" dirty="0"/>
          </a:p>
          <a:p>
            <a:pPr marL="257175" indent="-257175">
              <a:buFont typeface="Arial" panose="020B0604020202020204" pitchFamily="34" charset="0"/>
              <a:buChar char="•"/>
            </a:pPr>
            <a:endParaRPr lang="en-US" sz="1575" dirty="0"/>
          </a:p>
        </p:txBody>
      </p:sp>
      <p:sp>
        <p:nvSpPr>
          <p:cNvPr id="5" name="Rectangle 4">
            <a:extLst>
              <a:ext uri="{FF2B5EF4-FFF2-40B4-BE49-F238E27FC236}">
                <a16:creationId xmlns:a16="http://schemas.microsoft.com/office/drawing/2014/main" id="{8A447E14-01BE-3746-8403-627D3B17802D}"/>
              </a:ext>
            </a:extLst>
          </p:cNvPr>
          <p:cNvSpPr/>
          <p:nvPr/>
        </p:nvSpPr>
        <p:spPr>
          <a:xfrm>
            <a:off x="2638313" y="3110147"/>
            <a:ext cx="1582484" cy="307777"/>
          </a:xfrm>
          <a:prstGeom prst="rect">
            <a:avLst/>
          </a:prstGeom>
        </p:spPr>
        <p:txBody>
          <a:bodyPr wrap="none">
            <a:spAutoFit/>
          </a:bodyPr>
          <a:lstStyle/>
          <a:p>
            <a:pPr marL="257175" indent="-257175">
              <a:buFont typeface="Arial" panose="020B0604020202020204" pitchFamily="34" charset="0"/>
              <a:buChar char="•"/>
            </a:pPr>
            <a:r>
              <a:rPr lang="en-US" sz="1400" dirty="0"/>
              <a:t>Message Flow</a:t>
            </a:r>
          </a:p>
        </p:txBody>
      </p:sp>
      <p:sp>
        <p:nvSpPr>
          <p:cNvPr id="8" name="Text Placeholder 5">
            <a:extLst>
              <a:ext uri="{FF2B5EF4-FFF2-40B4-BE49-F238E27FC236}">
                <a16:creationId xmlns:a16="http://schemas.microsoft.com/office/drawing/2014/main" id="{492AA3CF-1834-CB4C-AA25-06404D1F1C38}"/>
              </a:ext>
            </a:extLst>
          </p:cNvPr>
          <p:cNvSpPr>
            <a:spLocks noGrp="1"/>
          </p:cNvSpPr>
          <p:nvPr>
            <p:ph type="body" sz="quarter" idx="13"/>
          </p:nvPr>
        </p:nvSpPr>
        <p:spPr>
          <a:xfrm>
            <a:off x="620163" y="945017"/>
            <a:ext cx="7903673" cy="3762706"/>
          </a:xfrm>
        </p:spPr>
        <p:txBody>
          <a:bodyPr/>
          <a:lstStyle/>
          <a:p>
            <a:r>
              <a:rPr lang="en-US" sz="2000" dirty="0">
                <a:solidFill>
                  <a:srgbClr val="00B050"/>
                </a:solidFill>
              </a:rPr>
              <a:t>//Show GUI</a:t>
            </a:r>
          </a:p>
        </p:txBody>
      </p:sp>
    </p:spTree>
    <p:extLst>
      <p:ext uri="{BB962C8B-B14F-4D97-AF65-F5344CB8AC3E}">
        <p14:creationId xmlns:p14="http://schemas.microsoft.com/office/powerpoint/2010/main" val="1495590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A50-BA75-3B40-B7D3-B82A68AE94D0}"/>
              </a:ext>
            </a:extLst>
          </p:cNvPr>
          <p:cNvSpPr>
            <a:spLocks noGrp="1"/>
          </p:cNvSpPr>
          <p:nvPr>
            <p:ph type="title"/>
          </p:nvPr>
        </p:nvSpPr>
        <p:spPr>
          <a:xfrm>
            <a:off x="228600" y="119678"/>
            <a:ext cx="8103870" cy="706582"/>
          </a:xfrm>
        </p:spPr>
        <p:txBody>
          <a:bodyPr/>
          <a:lstStyle/>
          <a:p>
            <a:r>
              <a:rPr lang="en-US" sz="2250" b="1" dirty="0"/>
              <a:t>Cluster entity actors</a:t>
            </a:r>
          </a:p>
        </p:txBody>
      </p:sp>
      <p:sp>
        <p:nvSpPr>
          <p:cNvPr id="3" name="Slide Number Placeholder 2">
            <a:extLst>
              <a:ext uri="{FF2B5EF4-FFF2-40B4-BE49-F238E27FC236}">
                <a16:creationId xmlns:a16="http://schemas.microsoft.com/office/drawing/2014/main" id="{0EDD2C40-9E56-8C49-A272-B41885642192}"/>
              </a:ext>
            </a:extLst>
          </p:cNvPr>
          <p:cNvSpPr>
            <a:spLocks noGrp="1"/>
          </p:cNvSpPr>
          <p:nvPr>
            <p:ph type="sldNum" sz="quarter" idx="10"/>
          </p:nvPr>
        </p:nvSpPr>
        <p:spPr/>
        <p:txBody>
          <a:bodyPr/>
          <a:lstStyle/>
          <a:p>
            <a:pPr defTabSz="685800"/>
            <a:fld id="{D0BE6F14-FF48-0F4F-A8AA-2E3F25371E4A}" type="slidenum">
              <a:rPr lang="en-US">
                <a:solidFill>
                  <a:srgbClr val="FFFFFF"/>
                </a:solidFill>
                <a:latin typeface="IBM Plex Sans"/>
              </a:rPr>
              <a:pPr defTabSz="685800"/>
              <a:t>25</a:t>
            </a:fld>
            <a:endParaRPr lang="en-US">
              <a:solidFill>
                <a:srgbClr val="FFFFFF"/>
              </a:solidFill>
              <a:latin typeface="IBM Plex Sans"/>
            </a:endParaRPr>
          </a:p>
        </p:txBody>
      </p:sp>
      <p:sp>
        <p:nvSpPr>
          <p:cNvPr id="4" name="Text Placeholder 3">
            <a:extLst>
              <a:ext uri="{FF2B5EF4-FFF2-40B4-BE49-F238E27FC236}">
                <a16:creationId xmlns:a16="http://schemas.microsoft.com/office/drawing/2014/main" id="{9D31C7C3-3E5C-504C-9E3A-509646973EE8}"/>
              </a:ext>
            </a:extLst>
          </p:cNvPr>
          <p:cNvSpPr>
            <a:spLocks noGrp="1"/>
          </p:cNvSpPr>
          <p:nvPr>
            <p:ph type="body" sz="quarter" idx="12"/>
          </p:nvPr>
        </p:nvSpPr>
        <p:spPr>
          <a:xfrm>
            <a:off x="305041" y="710640"/>
            <a:ext cx="3747053" cy="855726"/>
          </a:xfrm>
        </p:spPr>
        <p:txBody>
          <a:bodyPr/>
          <a:lstStyle/>
          <a:p>
            <a:pPr marL="257175" indent="-257175">
              <a:buFont typeface="Arial" panose="020B0604020202020204" pitchFamily="34" charset="0"/>
              <a:buChar char="•"/>
            </a:pPr>
            <a:endParaRPr lang="en-US" sz="1575" dirty="0"/>
          </a:p>
          <a:p>
            <a:pPr marL="257175" indent="-257175">
              <a:buFont typeface="Arial" panose="020B0604020202020204" pitchFamily="34" charset="0"/>
              <a:buChar char="•"/>
            </a:pPr>
            <a:endParaRPr lang="en-US" sz="1575" dirty="0"/>
          </a:p>
        </p:txBody>
      </p:sp>
      <p:sp>
        <p:nvSpPr>
          <p:cNvPr id="5" name="Rectangle 4">
            <a:extLst>
              <a:ext uri="{FF2B5EF4-FFF2-40B4-BE49-F238E27FC236}">
                <a16:creationId xmlns:a16="http://schemas.microsoft.com/office/drawing/2014/main" id="{8A447E14-01BE-3746-8403-627D3B17802D}"/>
              </a:ext>
            </a:extLst>
          </p:cNvPr>
          <p:cNvSpPr/>
          <p:nvPr/>
        </p:nvSpPr>
        <p:spPr>
          <a:xfrm>
            <a:off x="2638313" y="3110147"/>
            <a:ext cx="1582484" cy="307777"/>
          </a:xfrm>
          <a:prstGeom prst="rect">
            <a:avLst/>
          </a:prstGeom>
        </p:spPr>
        <p:txBody>
          <a:bodyPr wrap="none">
            <a:spAutoFit/>
          </a:bodyPr>
          <a:lstStyle/>
          <a:p>
            <a:pPr marL="257175" indent="-257175">
              <a:buFont typeface="Arial" panose="020B0604020202020204" pitchFamily="34" charset="0"/>
              <a:buChar char="•"/>
            </a:pPr>
            <a:r>
              <a:rPr lang="en-US" sz="1400" dirty="0"/>
              <a:t>Message Flow</a:t>
            </a:r>
          </a:p>
        </p:txBody>
      </p:sp>
      <p:pic>
        <p:nvPicPr>
          <p:cNvPr id="7" name="Picture 6">
            <a:extLst>
              <a:ext uri="{FF2B5EF4-FFF2-40B4-BE49-F238E27FC236}">
                <a16:creationId xmlns:a16="http://schemas.microsoft.com/office/drawing/2014/main" id="{8022413F-0AD8-AE4C-A05C-1831B7D6CAED}"/>
              </a:ext>
            </a:extLst>
          </p:cNvPr>
          <p:cNvPicPr>
            <a:picLocks noChangeAspect="1"/>
          </p:cNvPicPr>
          <p:nvPr/>
        </p:nvPicPr>
        <p:blipFill>
          <a:blip r:embed="rId3"/>
          <a:stretch>
            <a:fillRect/>
          </a:stretch>
        </p:blipFill>
        <p:spPr>
          <a:xfrm>
            <a:off x="1406159" y="1138503"/>
            <a:ext cx="5629275" cy="3104160"/>
          </a:xfrm>
          <a:prstGeom prst="rect">
            <a:avLst/>
          </a:prstGeom>
        </p:spPr>
      </p:pic>
    </p:spTree>
    <p:extLst>
      <p:ext uri="{BB962C8B-B14F-4D97-AF65-F5344CB8AC3E}">
        <p14:creationId xmlns:p14="http://schemas.microsoft.com/office/powerpoint/2010/main" val="33331139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A50-BA75-3B40-B7D3-B82A68AE94D0}"/>
              </a:ext>
            </a:extLst>
          </p:cNvPr>
          <p:cNvSpPr>
            <a:spLocks noGrp="1"/>
          </p:cNvSpPr>
          <p:nvPr>
            <p:ph type="title"/>
          </p:nvPr>
        </p:nvSpPr>
        <p:spPr>
          <a:xfrm>
            <a:off x="228600" y="119678"/>
            <a:ext cx="8103870" cy="706582"/>
          </a:xfrm>
        </p:spPr>
        <p:txBody>
          <a:bodyPr/>
          <a:lstStyle/>
          <a:p>
            <a:r>
              <a:rPr lang="en-US" sz="2250" b="1" dirty="0"/>
              <a:t>CQRS – simply separation of concerns</a:t>
            </a:r>
          </a:p>
        </p:txBody>
      </p:sp>
      <p:sp>
        <p:nvSpPr>
          <p:cNvPr id="3" name="Slide Number Placeholder 2">
            <a:extLst>
              <a:ext uri="{FF2B5EF4-FFF2-40B4-BE49-F238E27FC236}">
                <a16:creationId xmlns:a16="http://schemas.microsoft.com/office/drawing/2014/main" id="{0EDD2C40-9E56-8C49-A272-B41885642192}"/>
              </a:ext>
            </a:extLst>
          </p:cNvPr>
          <p:cNvSpPr>
            <a:spLocks noGrp="1"/>
          </p:cNvSpPr>
          <p:nvPr>
            <p:ph type="sldNum" sz="quarter" idx="10"/>
          </p:nvPr>
        </p:nvSpPr>
        <p:spPr/>
        <p:txBody>
          <a:bodyPr/>
          <a:lstStyle/>
          <a:p>
            <a:pPr defTabSz="685800"/>
            <a:fld id="{D0BE6F14-FF48-0F4F-A8AA-2E3F25371E4A}" type="slidenum">
              <a:rPr lang="en-US">
                <a:solidFill>
                  <a:srgbClr val="FFFFFF"/>
                </a:solidFill>
                <a:latin typeface="IBM Plex Sans"/>
              </a:rPr>
              <a:pPr defTabSz="685800"/>
              <a:t>26</a:t>
            </a:fld>
            <a:endParaRPr lang="en-US">
              <a:solidFill>
                <a:srgbClr val="FFFFFF"/>
              </a:solidFill>
              <a:latin typeface="IBM Plex Sans"/>
            </a:endParaRPr>
          </a:p>
        </p:txBody>
      </p:sp>
      <p:sp>
        <p:nvSpPr>
          <p:cNvPr id="4" name="Text Placeholder 3">
            <a:extLst>
              <a:ext uri="{FF2B5EF4-FFF2-40B4-BE49-F238E27FC236}">
                <a16:creationId xmlns:a16="http://schemas.microsoft.com/office/drawing/2014/main" id="{9D31C7C3-3E5C-504C-9E3A-509646973EE8}"/>
              </a:ext>
            </a:extLst>
          </p:cNvPr>
          <p:cNvSpPr>
            <a:spLocks noGrp="1"/>
          </p:cNvSpPr>
          <p:nvPr>
            <p:ph type="body" sz="quarter" idx="12"/>
          </p:nvPr>
        </p:nvSpPr>
        <p:spPr>
          <a:xfrm>
            <a:off x="305041" y="710640"/>
            <a:ext cx="3747053" cy="855726"/>
          </a:xfrm>
        </p:spPr>
        <p:txBody>
          <a:bodyPr/>
          <a:lstStyle/>
          <a:p>
            <a:pPr marL="257175" indent="-257175">
              <a:buFont typeface="Arial" panose="020B0604020202020204" pitchFamily="34" charset="0"/>
              <a:buChar char="•"/>
            </a:pPr>
            <a:endParaRPr lang="en-US" sz="1575" dirty="0"/>
          </a:p>
          <a:p>
            <a:pPr marL="257175" indent="-257175">
              <a:buFont typeface="Arial" panose="020B0604020202020204" pitchFamily="34" charset="0"/>
              <a:buChar char="•"/>
            </a:pPr>
            <a:endParaRPr lang="en-US" sz="1575" dirty="0"/>
          </a:p>
        </p:txBody>
      </p:sp>
      <p:sp>
        <p:nvSpPr>
          <p:cNvPr id="5" name="Rectangle 4">
            <a:extLst>
              <a:ext uri="{FF2B5EF4-FFF2-40B4-BE49-F238E27FC236}">
                <a16:creationId xmlns:a16="http://schemas.microsoft.com/office/drawing/2014/main" id="{8A447E14-01BE-3746-8403-627D3B17802D}"/>
              </a:ext>
            </a:extLst>
          </p:cNvPr>
          <p:cNvSpPr/>
          <p:nvPr/>
        </p:nvSpPr>
        <p:spPr>
          <a:xfrm>
            <a:off x="2638313" y="3110147"/>
            <a:ext cx="1582484" cy="307777"/>
          </a:xfrm>
          <a:prstGeom prst="rect">
            <a:avLst/>
          </a:prstGeom>
        </p:spPr>
        <p:txBody>
          <a:bodyPr wrap="none">
            <a:spAutoFit/>
          </a:bodyPr>
          <a:lstStyle/>
          <a:p>
            <a:pPr marL="257175" indent="-257175">
              <a:buFont typeface="Arial" panose="020B0604020202020204" pitchFamily="34" charset="0"/>
              <a:buChar char="•"/>
            </a:pPr>
            <a:r>
              <a:rPr lang="en-US" sz="1400" dirty="0"/>
              <a:t>Message Flow</a:t>
            </a:r>
          </a:p>
        </p:txBody>
      </p:sp>
      <p:pic>
        <p:nvPicPr>
          <p:cNvPr id="7" name="Picture 6">
            <a:extLst>
              <a:ext uri="{FF2B5EF4-FFF2-40B4-BE49-F238E27FC236}">
                <a16:creationId xmlns:a16="http://schemas.microsoft.com/office/drawing/2014/main" id="{043078A8-B355-E34E-80B1-0CD1B74DEB0C}"/>
              </a:ext>
            </a:extLst>
          </p:cNvPr>
          <p:cNvPicPr>
            <a:picLocks noChangeAspect="1"/>
          </p:cNvPicPr>
          <p:nvPr/>
        </p:nvPicPr>
        <p:blipFill>
          <a:blip r:embed="rId3"/>
          <a:stretch>
            <a:fillRect/>
          </a:stretch>
        </p:blipFill>
        <p:spPr>
          <a:xfrm>
            <a:off x="5353830" y="2033353"/>
            <a:ext cx="3711636" cy="2446199"/>
          </a:xfrm>
          <a:prstGeom prst="rect">
            <a:avLst/>
          </a:prstGeom>
        </p:spPr>
      </p:pic>
      <p:sp>
        <p:nvSpPr>
          <p:cNvPr id="9" name="TextBox 8">
            <a:extLst>
              <a:ext uri="{FF2B5EF4-FFF2-40B4-BE49-F238E27FC236}">
                <a16:creationId xmlns:a16="http://schemas.microsoft.com/office/drawing/2014/main" id="{614FB8A5-B663-FB48-A8DE-6DC2901B60CE}"/>
              </a:ext>
            </a:extLst>
          </p:cNvPr>
          <p:cNvSpPr txBox="1"/>
          <p:nvPr/>
        </p:nvSpPr>
        <p:spPr>
          <a:xfrm>
            <a:off x="714375" y="913481"/>
            <a:ext cx="6143625" cy="923330"/>
          </a:xfrm>
          <a:prstGeom prst="rect">
            <a:avLst/>
          </a:prstGeom>
          <a:noFill/>
        </p:spPr>
        <p:txBody>
          <a:bodyPr wrap="square" rtlCol="0">
            <a:spAutoFit/>
          </a:bodyPr>
          <a:lstStyle/>
          <a:p>
            <a:r>
              <a:rPr lang="en-US" dirty="0">
                <a:solidFill>
                  <a:schemeClr val="accent6"/>
                </a:solidFill>
              </a:rPr>
              <a:t>Command Query Responsibility Segregation</a:t>
            </a:r>
          </a:p>
          <a:p>
            <a:endParaRPr lang="en-US" dirty="0">
              <a:solidFill>
                <a:schemeClr val="accent6"/>
              </a:solidFill>
            </a:endParaRPr>
          </a:p>
          <a:p>
            <a:r>
              <a:rPr lang="en-US" dirty="0">
                <a:solidFill>
                  <a:schemeClr val="accent6"/>
                </a:solidFill>
              </a:rPr>
              <a:t>Command – Mutate State system</a:t>
            </a:r>
          </a:p>
          <a:p>
            <a:r>
              <a:rPr lang="en-US" dirty="0">
                <a:solidFill>
                  <a:schemeClr val="accent6"/>
                </a:solidFill>
              </a:rPr>
              <a:t>Query returning state system </a:t>
            </a:r>
          </a:p>
        </p:txBody>
      </p:sp>
    </p:spTree>
    <p:extLst>
      <p:ext uri="{BB962C8B-B14F-4D97-AF65-F5344CB8AC3E}">
        <p14:creationId xmlns:p14="http://schemas.microsoft.com/office/powerpoint/2010/main" val="7655441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A50-BA75-3B40-B7D3-B82A68AE94D0}"/>
              </a:ext>
            </a:extLst>
          </p:cNvPr>
          <p:cNvSpPr>
            <a:spLocks noGrp="1"/>
          </p:cNvSpPr>
          <p:nvPr>
            <p:ph type="title"/>
          </p:nvPr>
        </p:nvSpPr>
        <p:spPr>
          <a:xfrm>
            <a:off x="228600" y="119678"/>
            <a:ext cx="8103870" cy="706582"/>
          </a:xfrm>
        </p:spPr>
        <p:txBody>
          <a:bodyPr/>
          <a:lstStyle/>
          <a:p>
            <a:r>
              <a:rPr lang="en-US" sz="2250" b="1" dirty="0"/>
              <a:t>Event sourcing and CQRS</a:t>
            </a:r>
          </a:p>
        </p:txBody>
      </p:sp>
      <p:sp>
        <p:nvSpPr>
          <p:cNvPr id="3" name="Slide Number Placeholder 2">
            <a:extLst>
              <a:ext uri="{FF2B5EF4-FFF2-40B4-BE49-F238E27FC236}">
                <a16:creationId xmlns:a16="http://schemas.microsoft.com/office/drawing/2014/main" id="{0EDD2C40-9E56-8C49-A272-B41885642192}"/>
              </a:ext>
            </a:extLst>
          </p:cNvPr>
          <p:cNvSpPr>
            <a:spLocks noGrp="1"/>
          </p:cNvSpPr>
          <p:nvPr>
            <p:ph type="sldNum" sz="quarter" idx="10"/>
          </p:nvPr>
        </p:nvSpPr>
        <p:spPr/>
        <p:txBody>
          <a:bodyPr/>
          <a:lstStyle/>
          <a:p>
            <a:pPr defTabSz="685800"/>
            <a:fld id="{D0BE6F14-FF48-0F4F-A8AA-2E3F25371E4A}" type="slidenum">
              <a:rPr lang="en-US">
                <a:solidFill>
                  <a:srgbClr val="FFFFFF"/>
                </a:solidFill>
                <a:latin typeface="IBM Plex Sans"/>
              </a:rPr>
              <a:pPr defTabSz="685800"/>
              <a:t>27</a:t>
            </a:fld>
            <a:endParaRPr lang="en-US">
              <a:solidFill>
                <a:srgbClr val="FFFFFF"/>
              </a:solidFill>
              <a:latin typeface="IBM Plex Sans"/>
            </a:endParaRPr>
          </a:p>
        </p:txBody>
      </p:sp>
      <p:sp>
        <p:nvSpPr>
          <p:cNvPr id="4" name="Text Placeholder 3">
            <a:extLst>
              <a:ext uri="{FF2B5EF4-FFF2-40B4-BE49-F238E27FC236}">
                <a16:creationId xmlns:a16="http://schemas.microsoft.com/office/drawing/2014/main" id="{9D31C7C3-3E5C-504C-9E3A-509646973EE8}"/>
              </a:ext>
            </a:extLst>
          </p:cNvPr>
          <p:cNvSpPr>
            <a:spLocks noGrp="1"/>
          </p:cNvSpPr>
          <p:nvPr>
            <p:ph type="body" sz="quarter" idx="12"/>
          </p:nvPr>
        </p:nvSpPr>
        <p:spPr>
          <a:xfrm>
            <a:off x="305041" y="710640"/>
            <a:ext cx="3747053" cy="855726"/>
          </a:xfrm>
        </p:spPr>
        <p:txBody>
          <a:bodyPr/>
          <a:lstStyle/>
          <a:p>
            <a:pPr marL="257175" indent="-257175">
              <a:buFont typeface="Arial" panose="020B0604020202020204" pitchFamily="34" charset="0"/>
              <a:buChar char="•"/>
            </a:pPr>
            <a:endParaRPr lang="en-US" sz="1575" dirty="0"/>
          </a:p>
          <a:p>
            <a:pPr marL="257175" indent="-257175">
              <a:buFont typeface="Arial" panose="020B0604020202020204" pitchFamily="34" charset="0"/>
              <a:buChar char="•"/>
            </a:pPr>
            <a:endParaRPr lang="en-US" sz="1575" dirty="0"/>
          </a:p>
        </p:txBody>
      </p:sp>
      <p:sp>
        <p:nvSpPr>
          <p:cNvPr id="5" name="Rectangle 4">
            <a:extLst>
              <a:ext uri="{FF2B5EF4-FFF2-40B4-BE49-F238E27FC236}">
                <a16:creationId xmlns:a16="http://schemas.microsoft.com/office/drawing/2014/main" id="{8A447E14-01BE-3746-8403-627D3B17802D}"/>
              </a:ext>
            </a:extLst>
          </p:cNvPr>
          <p:cNvSpPr/>
          <p:nvPr/>
        </p:nvSpPr>
        <p:spPr>
          <a:xfrm>
            <a:off x="2638313" y="3110147"/>
            <a:ext cx="1582484" cy="307777"/>
          </a:xfrm>
          <a:prstGeom prst="rect">
            <a:avLst/>
          </a:prstGeom>
        </p:spPr>
        <p:txBody>
          <a:bodyPr wrap="none">
            <a:spAutoFit/>
          </a:bodyPr>
          <a:lstStyle/>
          <a:p>
            <a:pPr marL="257175" indent="-257175">
              <a:buFont typeface="Arial" panose="020B0604020202020204" pitchFamily="34" charset="0"/>
              <a:buChar char="•"/>
            </a:pPr>
            <a:r>
              <a:rPr lang="en-US" sz="1400" dirty="0"/>
              <a:t>Message Flow</a:t>
            </a:r>
          </a:p>
        </p:txBody>
      </p:sp>
      <p:sp>
        <p:nvSpPr>
          <p:cNvPr id="9" name="TextBox 8">
            <a:extLst>
              <a:ext uri="{FF2B5EF4-FFF2-40B4-BE49-F238E27FC236}">
                <a16:creationId xmlns:a16="http://schemas.microsoft.com/office/drawing/2014/main" id="{614FB8A5-B663-FB48-A8DE-6DC2901B60CE}"/>
              </a:ext>
            </a:extLst>
          </p:cNvPr>
          <p:cNvSpPr txBox="1"/>
          <p:nvPr/>
        </p:nvSpPr>
        <p:spPr>
          <a:xfrm>
            <a:off x="714375" y="913481"/>
            <a:ext cx="6143625" cy="300082"/>
          </a:xfrm>
          <a:prstGeom prst="rect">
            <a:avLst/>
          </a:prstGeom>
          <a:noFill/>
        </p:spPr>
        <p:txBody>
          <a:bodyPr wrap="square" rtlCol="0">
            <a:spAutoFit/>
          </a:bodyPr>
          <a:lstStyle/>
          <a:p>
            <a:r>
              <a:rPr lang="en-US" dirty="0">
                <a:solidFill>
                  <a:schemeClr val="accent6"/>
                </a:solidFill>
              </a:rPr>
              <a:t>Command Query Responsibility Segregation</a:t>
            </a:r>
          </a:p>
        </p:txBody>
      </p:sp>
      <p:pic>
        <p:nvPicPr>
          <p:cNvPr id="8" name="Picture 7">
            <a:extLst>
              <a:ext uri="{FF2B5EF4-FFF2-40B4-BE49-F238E27FC236}">
                <a16:creationId xmlns:a16="http://schemas.microsoft.com/office/drawing/2014/main" id="{18A8FEFA-E4C0-BB48-B9AC-2CB2090A19FF}"/>
              </a:ext>
            </a:extLst>
          </p:cNvPr>
          <p:cNvPicPr>
            <a:picLocks noChangeAspect="1"/>
          </p:cNvPicPr>
          <p:nvPr/>
        </p:nvPicPr>
        <p:blipFill>
          <a:blip r:embed="rId3"/>
          <a:stretch>
            <a:fillRect/>
          </a:stretch>
        </p:blipFill>
        <p:spPr>
          <a:xfrm>
            <a:off x="2476499" y="1436930"/>
            <a:ext cx="5000625" cy="2793089"/>
          </a:xfrm>
          <a:prstGeom prst="rect">
            <a:avLst/>
          </a:prstGeom>
        </p:spPr>
      </p:pic>
    </p:spTree>
    <p:extLst>
      <p:ext uri="{BB962C8B-B14F-4D97-AF65-F5344CB8AC3E}">
        <p14:creationId xmlns:p14="http://schemas.microsoft.com/office/powerpoint/2010/main" val="2317415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C4E61-4B1F-6543-B08B-454D05CC1886}"/>
              </a:ext>
            </a:extLst>
          </p:cNvPr>
          <p:cNvSpPr>
            <a:spLocks noGrp="1"/>
          </p:cNvSpPr>
          <p:nvPr>
            <p:ph type="title"/>
          </p:nvPr>
        </p:nvSpPr>
        <p:spPr>
          <a:xfrm>
            <a:off x="228599" y="201168"/>
            <a:ext cx="7934325" cy="381000"/>
          </a:xfrm>
        </p:spPr>
        <p:txBody>
          <a:bodyPr/>
          <a:lstStyle/>
          <a:p>
            <a:r>
              <a:rPr lang="en-US" dirty="0"/>
              <a:t>Cluster Aware Actors</a:t>
            </a:r>
          </a:p>
        </p:txBody>
      </p:sp>
      <p:sp>
        <p:nvSpPr>
          <p:cNvPr id="3" name="Slide Number Placeholder 2">
            <a:extLst>
              <a:ext uri="{FF2B5EF4-FFF2-40B4-BE49-F238E27FC236}">
                <a16:creationId xmlns:a16="http://schemas.microsoft.com/office/drawing/2014/main" id="{B3ACD3A0-9A42-B34E-9FEE-1481EBCE2B82}"/>
              </a:ext>
            </a:extLst>
          </p:cNvPr>
          <p:cNvSpPr>
            <a:spLocks noGrp="1"/>
          </p:cNvSpPr>
          <p:nvPr>
            <p:ph type="sldNum" sz="quarter" idx="10"/>
          </p:nvPr>
        </p:nvSpPr>
        <p:spPr/>
        <p:txBody>
          <a:bodyPr/>
          <a:lstStyle/>
          <a:p>
            <a:fld id="{3FD999D4-B456-9943-89B7-30D56181CE18}" type="slidenum">
              <a:rPr lang="en-US" smtClean="0"/>
              <a:t>28</a:t>
            </a:fld>
            <a:endParaRPr lang="en-US"/>
          </a:p>
        </p:txBody>
      </p:sp>
      <p:pic>
        <p:nvPicPr>
          <p:cNvPr id="5" name="Picture 4">
            <a:extLst>
              <a:ext uri="{FF2B5EF4-FFF2-40B4-BE49-F238E27FC236}">
                <a16:creationId xmlns:a16="http://schemas.microsoft.com/office/drawing/2014/main" id="{8290EA63-7A6D-084F-90A3-5801A0E29BCB}"/>
              </a:ext>
            </a:extLst>
          </p:cNvPr>
          <p:cNvPicPr>
            <a:picLocks noChangeAspect="1"/>
          </p:cNvPicPr>
          <p:nvPr/>
        </p:nvPicPr>
        <p:blipFill>
          <a:blip r:embed="rId3"/>
          <a:stretch>
            <a:fillRect/>
          </a:stretch>
        </p:blipFill>
        <p:spPr>
          <a:xfrm>
            <a:off x="1882906" y="934321"/>
            <a:ext cx="5518864" cy="3015839"/>
          </a:xfrm>
          <a:prstGeom prst="rect">
            <a:avLst/>
          </a:prstGeom>
        </p:spPr>
      </p:pic>
    </p:spTree>
    <p:extLst>
      <p:ext uri="{BB962C8B-B14F-4D97-AF65-F5344CB8AC3E}">
        <p14:creationId xmlns:p14="http://schemas.microsoft.com/office/powerpoint/2010/main" val="542436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C4E61-4B1F-6543-B08B-454D05CC1886}"/>
              </a:ext>
            </a:extLst>
          </p:cNvPr>
          <p:cNvSpPr>
            <a:spLocks noGrp="1"/>
          </p:cNvSpPr>
          <p:nvPr>
            <p:ph type="title"/>
          </p:nvPr>
        </p:nvSpPr>
        <p:spPr>
          <a:xfrm>
            <a:off x="228599" y="201168"/>
            <a:ext cx="7934325" cy="381000"/>
          </a:xfrm>
        </p:spPr>
        <p:txBody>
          <a:bodyPr/>
          <a:lstStyle/>
          <a:p>
            <a:r>
              <a:rPr lang="en-US" dirty="0" err="1"/>
              <a:t>Akka</a:t>
            </a:r>
            <a:r>
              <a:rPr lang="en-US" dirty="0"/>
              <a:t> Entity Distributed </a:t>
            </a:r>
            <a:r>
              <a:rPr lang="en-US" dirty="0" err="1"/>
              <a:t>sharding</a:t>
            </a:r>
            <a:endParaRPr lang="en-US" dirty="0"/>
          </a:p>
        </p:txBody>
      </p:sp>
      <p:sp>
        <p:nvSpPr>
          <p:cNvPr id="3" name="Slide Number Placeholder 2">
            <a:extLst>
              <a:ext uri="{FF2B5EF4-FFF2-40B4-BE49-F238E27FC236}">
                <a16:creationId xmlns:a16="http://schemas.microsoft.com/office/drawing/2014/main" id="{B3ACD3A0-9A42-B34E-9FEE-1481EBCE2B82}"/>
              </a:ext>
            </a:extLst>
          </p:cNvPr>
          <p:cNvSpPr>
            <a:spLocks noGrp="1"/>
          </p:cNvSpPr>
          <p:nvPr>
            <p:ph type="sldNum" sz="quarter" idx="10"/>
          </p:nvPr>
        </p:nvSpPr>
        <p:spPr/>
        <p:txBody>
          <a:bodyPr/>
          <a:lstStyle/>
          <a:p>
            <a:fld id="{3FD999D4-B456-9943-89B7-30D56181CE18}" type="slidenum">
              <a:rPr lang="en-US" smtClean="0"/>
              <a:t>29</a:t>
            </a:fld>
            <a:endParaRPr lang="en-US"/>
          </a:p>
        </p:txBody>
      </p:sp>
      <p:sp>
        <p:nvSpPr>
          <p:cNvPr id="4" name="Text Placeholder 5">
            <a:extLst>
              <a:ext uri="{FF2B5EF4-FFF2-40B4-BE49-F238E27FC236}">
                <a16:creationId xmlns:a16="http://schemas.microsoft.com/office/drawing/2014/main" id="{818068A2-437C-3A49-995F-F52E8C80CBC4}"/>
              </a:ext>
            </a:extLst>
          </p:cNvPr>
          <p:cNvSpPr txBox="1">
            <a:spLocks/>
          </p:cNvSpPr>
          <p:nvPr/>
        </p:nvSpPr>
        <p:spPr>
          <a:xfrm>
            <a:off x="620163" y="945017"/>
            <a:ext cx="7903673" cy="3762706"/>
          </a:xfrm>
          <a:prstGeom prst="rect">
            <a:avLst/>
          </a:prstGeom>
        </p:spPr>
        <p:txBody>
          <a:bodyPr/>
          <a:lst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000" dirty="0">
              <a:solidFill>
                <a:srgbClr val="00B050"/>
              </a:solidFill>
            </a:endParaRPr>
          </a:p>
          <a:p>
            <a:endParaRPr lang="en-US" sz="2000" dirty="0">
              <a:solidFill>
                <a:srgbClr val="00B050"/>
              </a:solidFill>
            </a:endParaRPr>
          </a:p>
          <a:p>
            <a:endParaRPr lang="en-US" sz="2000" dirty="0">
              <a:solidFill>
                <a:srgbClr val="00B050"/>
              </a:solidFill>
            </a:endParaRPr>
          </a:p>
          <a:p>
            <a:endParaRPr lang="en-US" sz="2000" dirty="0">
              <a:solidFill>
                <a:srgbClr val="00B050"/>
              </a:solidFill>
            </a:endParaRPr>
          </a:p>
          <a:p>
            <a:endParaRPr lang="en-US" sz="2000" dirty="0">
              <a:solidFill>
                <a:srgbClr val="00B050"/>
              </a:solidFill>
            </a:endParaRPr>
          </a:p>
          <a:p>
            <a:endParaRPr lang="en-US" sz="2000" dirty="0">
              <a:solidFill>
                <a:srgbClr val="00B050"/>
              </a:solidFill>
            </a:endParaRPr>
          </a:p>
        </p:txBody>
      </p:sp>
      <p:pic>
        <p:nvPicPr>
          <p:cNvPr id="6" name="Picture 5">
            <a:extLst>
              <a:ext uri="{FF2B5EF4-FFF2-40B4-BE49-F238E27FC236}">
                <a16:creationId xmlns:a16="http://schemas.microsoft.com/office/drawing/2014/main" id="{CF1F6682-18CB-B942-9E75-158289A757DC}"/>
              </a:ext>
            </a:extLst>
          </p:cNvPr>
          <p:cNvPicPr>
            <a:picLocks noChangeAspect="1"/>
          </p:cNvPicPr>
          <p:nvPr/>
        </p:nvPicPr>
        <p:blipFill rotWithShape="1">
          <a:blip r:embed="rId3"/>
          <a:srcRect l="2894" r="4433"/>
          <a:stretch/>
        </p:blipFill>
        <p:spPr>
          <a:xfrm>
            <a:off x="2119893" y="868933"/>
            <a:ext cx="4297680" cy="3723717"/>
          </a:xfrm>
          <a:prstGeom prst="rect">
            <a:avLst/>
          </a:prstGeom>
        </p:spPr>
      </p:pic>
    </p:spTree>
    <p:extLst>
      <p:ext uri="{BB962C8B-B14F-4D97-AF65-F5344CB8AC3E}">
        <p14:creationId xmlns:p14="http://schemas.microsoft.com/office/powerpoint/2010/main" val="195798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9D590-D5B1-A542-87C7-4184A0FC513B}"/>
              </a:ext>
            </a:extLst>
          </p:cNvPr>
          <p:cNvSpPr>
            <a:spLocks noGrp="1"/>
          </p:cNvSpPr>
          <p:nvPr>
            <p:ph type="title"/>
          </p:nvPr>
        </p:nvSpPr>
        <p:spPr/>
        <p:txBody>
          <a:bodyPr/>
          <a:lstStyle/>
          <a:p>
            <a:pPr>
              <a:lnSpc>
                <a:spcPct val="200000"/>
              </a:lnSpc>
            </a:pPr>
            <a:br>
              <a:rPr lang="en-US" sz="2800" dirty="0"/>
            </a:br>
            <a:r>
              <a:rPr lang="en-US" sz="2000" b="1" dirty="0">
                <a:latin typeface="+mj-lt"/>
              </a:rPr>
              <a:t>Acme </a:t>
            </a:r>
            <a:r>
              <a:rPr lang="en-US" sz="2000" b="1" dirty="0" err="1">
                <a:latin typeface="+mj-lt"/>
              </a:rPr>
              <a:t>Agrigate</a:t>
            </a:r>
            <a:r>
              <a:rPr lang="en-US" sz="2000" b="1" dirty="0">
                <a:latin typeface="+mj-lt"/>
              </a:rPr>
              <a:t> - </a:t>
            </a:r>
            <a:r>
              <a:rPr lang="en-US" sz="2000" dirty="0">
                <a:latin typeface="+mj-lt"/>
              </a:rPr>
              <a:t>Digital Farming Data Platform</a:t>
            </a:r>
            <a:br>
              <a:rPr lang="en-US" sz="2000" dirty="0"/>
            </a:br>
            <a:r>
              <a:rPr lang="en-US" sz="2000" dirty="0"/>
              <a:t>Hypothetically </a:t>
            </a:r>
            <a:br>
              <a:rPr lang="en-US" sz="2000" dirty="0"/>
            </a:br>
            <a:r>
              <a:rPr lang="en-US" sz="1200" b="1" dirty="0"/>
              <a:t>an IoT sensor metric real-time aggregator</a:t>
            </a:r>
            <a:br>
              <a:rPr lang="en-US" sz="1200" b="1" dirty="0"/>
            </a:br>
            <a:r>
              <a:rPr lang="en-US" sz="1200" b="1" dirty="0"/>
              <a:t>~ </a:t>
            </a:r>
            <a:r>
              <a:rPr lang="en-US" sz="1200" dirty="0"/>
              <a:t>10 Million sensors – </a:t>
            </a:r>
            <a:r>
              <a:rPr lang="en-US" sz="1200" dirty="0" err="1"/>
              <a:t>gps</a:t>
            </a:r>
            <a:r>
              <a:rPr lang="en-US" sz="1200" dirty="0"/>
              <a:t>/temp/soil moisture</a:t>
            </a:r>
            <a:br>
              <a:rPr lang="en-US" sz="1200" dirty="0"/>
            </a:br>
            <a:r>
              <a:rPr lang="en-US" sz="1200" dirty="0"/>
              <a:t>~ Million messages/minute</a:t>
            </a:r>
            <a:br>
              <a:rPr lang="en-US" sz="1200" dirty="0"/>
            </a:br>
            <a:r>
              <a:rPr lang="en-US" sz="1200" dirty="0"/>
              <a:t>~ 99.9% </a:t>
            </a:r>
            <a:r>
              <a:rPr lang="en-US" sz="1200" dirty="0" err="1"/>
              <a:t>reliablity</a:t>
            </a:r>
            <a:br>
              <a:rPr lang="en-US" sz="2000" dirty="0"/>
            </a:br>
            <a:br>
              <a:rPr lang="en-US" sz="2800" dirty="0"/>
            </a:br>
            <a:endParaRPr lang="en-US" sz="2800" dirty="0"/>
          </a:p>
        </p:txBody>
      </p:sp>
      <p:sp>
        <p:nvSpPr>
          <p:cNvPr id="4" name="Rectangle 3">
            <a:extLst>
              <a:ext uri="{FF2B5EF4-FFF2-40B4-BE49-F238E27FC236}">
                <a16:creationId xmlns:a16="http://schemas.microsoft.com/office/drawing/2014/main" id="{D79A0272-0EE0-764F-97B2-F7A946A176E2}"/>
              </a:ext>
            </a:extLst>
          </p:cNvPr>
          <p:cNvSpPr/>
          <p:nvPr/>
        </p:nvSpPr>
        <p:spPr bwMode="auto">
          <a:xfrm>
            <a:off x="0" y="0"/>
            <a:ext cx="9242474" cy="878147"/>
          </a:xfrm>
          <a:prstGeom prst="rect">
            <a:avLst/>
          </a:prstGeom>
          <a:solidFill>
            <a:schemeClr val="bg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defTabSz="914400" fontAlgn="base">
              <a:lnSpc>
                <a:spcPts val="1600"/>
              </a:lnSpc>
              <a:spcBef>
                <a:spcPct val="0"/>
              </a:spcBef>
              <a:spcAft>
                <a:spcPts val="600"/>
              </a:spcAft>
            </a:pPr>
            <a:r>
              <a:rPr lang="en-US" sz="3200" dirty="0">
                <a:solidFill>
                  <a:srgbClr val="DA1E28"/>
                </a:solidFill>
              </a:rPr>
              <a:t>Reactive System Example</a:t>
            </a:r>
            <a:endParaRPr kumimoji="0" lang="en-US" sz="3200" b="0" i="0" u="none" strike="noStrike" cap="none" normalizeH="0" baseline="0" dirty="0">
              <a:ln>
                <a:noFill/>
              </a:ln>
              <a:solidFill>
                <a:srgbClr val="DA1E28"/>
              </a:solidFill>
              <a:effectLst/>
              <a:latin typeface="IBM Plex Sans" panose="020B0503050000000000" pitchFamily="34" charset="77"/>
            </a:endParaRPr>
          </a:p>
        </p:txBody>
      </p:sp>
      <p:sp>
        <p:nvSpPr>
          <p:cNvPr id="3" name="Footer Placeholder 2">
            <a:extLst>
              <a:ext uri="{FF2B5EF4-FFF2-40B4-BE49-F238E27FC236}">
                <a16:creationId xmlns:a16="http://schemas.microsoft.com/office/drawing/2014/main" id="{74ACD0DF-2050-5649-95C2-BBDDF887ABC4}"/>
              </a:ext>
            </a:extLst>
          </p:cNvPr>
          <p:cNvSpPr>
            <a:spLocks noGrp="1"/>
          </p:cNvSpPr>
          <p:nvPr>
            <p:ph type="ftr" sz="quarter" idx="10"/>
          </p:nvPr>
        </p:nvSpPr>
        <p:spPr/>
        <p:txBody>
          <a:bodyPr/>
          <a:lstStyle/>
          <a:p>
            <a:r>
              <a:rPr lang="en-US"/>
              <a:t>IBM Developer Advocacy - North America East</a:t>
            </a:r>
            <a:endParaRPr lang="en-US" dirty="0"/>
          </a:p>
        </p:txBody>
      </p:sp>
      <p:pic>
        <p:nvPicPr>
          <p:cNvPr id="6" name="Picture 5">
            <a:extLst>
              <a:ext uri="{FF2B5EF4-FFF2-40B4-BE49-F238E27FC236}">
                <a16:creationId xmlns:a16="http://schemas.microsoft.com/office/drawing/2014/main" id="{FEAAD278-74AA-FC40-A45C-82E48F7DE43D}"/>
              </a:ext>
            </a:extLst>
          </p:cNvPr>
          <p:cNvPicPr>
            <a:picLocks noChangeAspect="1"/>
          </p:cNvPicPr>
          <p:nvPr/>
        </p:nvPicPr>
        <p:blipFill>
          <a:blip r:embed="rId3"/>
          <a:stretch>
            <a:fillRect/>
          </a:stretch>
        </p:blipFill>
        <p:spPr>
          <a:xfrm>
            <a:off x="6241688" y="-301473"/>
            <a:ext cx="3000785" cy="2444188"/>
          </a:xfrm>
          <a:prstGeom prst="rect">
            <a:avLst/>
          </a:prstGeom>
        </p:spPr>
      </p:pic>
      <p:pic>
        <p:nvPicPr>
          <p:cNvPr id="7" name="Picture 6">
            <a:extLst>
              <a:ext uri="{FF2B5EF4-FFF2-40B4-BE49-F238E27FC236}">
                <a16:creationId xmlns:a16="http://schemas.microsoft.com/office/drawing/2014/main" id="{43B826FF-ECA7-8643-AC97-DF9DE22FD098}"/>
              </a:ext>
            </a:extLst>
          </p:cNvPr>
          <p:cNvPicPr>
            <a:picLocks noChangeAspect="1"/>
          </p:cNvPicPr>
          <p:nvPr/>
        </p:nvPicPr>
        <p:blipFill>
          <a:blip r:embed="rId4"/>
          <a:stretch>
            <a:fillRect/>
          </a:stretch>
        </p:blipFill>
        <p:spPr>
          <a:xfrm>
            <a:off x="4561900" y="2142715"/>
            <a:ext cx="4699006" cy="3000785"/>
          </a:xfrm>
          <a:prstGeom prst="rect">
            <a:avLst/>
          </a:prstGeom>
        </p:spPr>
      </p:pic>
      <p:pic>
        <p:nvPicPr>
          <p:cNvPr id="6146" name="Picture 2" descr="Related image">
            <a:extLst>
              <a:ext uri="{FF2B5EF4-FFF2-40B4-BE49-F238E27FC236}">
                <a16:creationId xmlns:a16="http://schemas.microsoft.com/office/drawing/2014/main" id="{96300CD6-2875-A34D-8C6F-1ACF9C51AD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1688" y="2142715"/>
            <a:ext cx="3000785" cy="3000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1726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A50-BA75-3B40-B7D3-B82A68AE94D0}"/>
              </a:ext>
            </a:extLst>
          </p:cNvPr>
          <p:cNvSpPr>
            <a:spLocks noGrp="1"/>
          </p:cNvSpPr>
          <p:nvPr>
            <p:ph type="title"/>
          </p:nvPr>
        </p:nvSpPr>
        <p:spPr>
          <a:xfrm>
            <a:off x="228600" y="119678"/>
            <a:ext cx="8103870" cy="706582"/>
          </a:xfrm>
        </p:spPr>
        <p:txBody>
          <a:bodyPr/>
          <a:lstStyle/>
          <a:p>
            <a:r>
              <a:rPr lang="en-US" sz="2250" b="1" dirty="0"/>
              <a:t>Entity Command actor extends </a:t>
            </a:r>
            <a:r>
              <a:rPr lang="en-US" sz="2250" b="1" dirty="0" err="1"/>
              <a:t>AbstractLoggingActor</a:t>
            </a:r>
            <a:endParaRPr lang="en-US" sz="2250" b="1" dirty="0"/>
          </a:p>
        </p:txBody>
      </p:sp>
      <p:sp>
        <p:nvSpPr>
          <p:cNvPr id="3" name="Slide Number Placeholder 2">
            <a:extLst>
              <a:ext uri="{FF2B5EF4-FFF2-40B4-BE49-F238E27FC236}">
                <a16:creationId xmlns:a16="http://schemas.microsoft.com/office/drawing/2014/main" id="{0EDD2C40-9E56-8C49-A272-B41885642192}"/>
              </a:ext>
            </a:extLst>
          </p:cNvPr>
          <p:cNvSpPr>
            <a:spLocks noGrp="1"/>
          </p:cNvSpPr>
          <p:nvPr>
            <p:ph type="sldNum" sz="quarter" idx="10"/>
          </p:nvPr>
        </p:nvSpPr>
        <p:spPr/>
        <p:txBody>
          <a:bodyPr/>
          <a:lstStyle/>
          <a:p>
            <a:pPr defTabSz="685800"/>
            <a:fld id="{D0BE6F14-FF48-0F4F-A8AA-2E3F25371E4A}" type="slidenum">
              <a:rPr lang="en-US">
                <a:solidFill>
                  <a:srgbClr val="FFFFFF"/>
                </a:solidFill>
                <a:latin typeface="IBM Plex Sans"/>
              </a:rPr>
              <a:pPr defTabSz="685800"/>
              <a:t>30</a:t>
            </a:fld>
            <a:endParaRPr lang="en-US">
              <a:solidFill>
                <a:srgbClr val="FFFFFF"/>
              </a:solidFill>
              <a:latin typeface="IBM Plex Sans"/>
            </a:endParaRPr>
          </a:p>
        </p:txBody>
      </p:sp>
      <p:sp>
        <p:nvSpPr>
          <p:cNvPr id="4" name="Text Placeholder 3">
            <a:extLst>
              <a:ext uri="{FF2B5EF4-FFF2-40B4-BE49-F238E27FC236}">
                <a16:creationId xmlns:a16="http://schemas.microsoft.com/office/drawing/2014/main" id="{9D31C7C3-3E5C-504C-9E3A-509646973EE8}"/>
              </a:ext>
            </a:extLst>
          </p:cNvPr>
          <p:cNvSpPr>
            <a:spLocks noGrp="1"/>
          </p:cNvSpPr>
          <p:nvPr>
            <p:ph type="body" sz="quarter" idx="12"/>
          </p:nvPr>
        </p:nvSpPr>
        <p:spPr>
          <a:xfrm>
            <a:off x="305041" y="710640"/>
            <a:ext cx="3747053" cy="855726"/>
          </a:xfrm>
        </p:spPr>
        <p:txBody>
          <a:bodyPr/>
          <a:lstStyle/>
          <a:p>
            <a:pPr marL="257175" indent="-257175">
              <a:buFont typeface="Arial" panose="020B0604020202020204" pitchFamily="34" charset="0"/>
              <a:buChar char="•"/>
            </a:pPr>
            <a:endParaRPr lang="en-US" sz="1575" dirty="0"/>
          </a:p>
          <a:p>
            <a:pPr marL="257175" indent="-257175">
              <a:buFont typeface="Arial" panose="020B0604020202020204" pitchFamily="34" charset="0"/>
              <a:buChar char="•"/>
            </a:pPr>
            <a:endParaRPr lang="en-US" sz="1575" dirty="0"/>
          </a:p>
        </p:txBody>
      </p:sp>
      <p:sp>
        <p:nvSpPr>
          <p:cNvPr id="5" name="Rectangle 4">
            <a:extLst>
              <a:ext uri="{FF2B5EF4-FFF2-40B4-BE49-F238E27FC236}">
                <a16:creationId xmlns:a16="http://schemas.microsoft.com/office/drawing/2014/main" id="{8A447E14-01BE-3746-8403-627D3B17802D}"/>
              </a:ext>
            </a:extLst>
          </p:cNvPr>
          <p:cNvSpPr/>
          <p:nvPr/>
        </p:nvSpPr>
        <p:spPr>
          <a:xfrm>
            <a:off x="2638313" y="3110147"/>
            <a:ext cx="1582484" cy="307777"/>
          </a:xfrm>
          <a:prstGeom prst="rect">
            <a:avLst/>
          </a:prstGeom>
        </p:spPr>
        <p:txBody>
          <a:bodyPr wrap="none">
            <a:spAutoFit/>
          </a:bodyPr>
          <a:lstStyle/>
          <a:p>
            <a:pPr marL="257175" indent="-257175">
              <a:buFont typeface="Arial" panose="020B0604020202020204" pitchFamily="34" charset="0"/>
              <a:buChar char="•"/>
            </a:pPr>
            <a:r>
              <a:rPr lang="en-US" sz="1400" dirty="0"/>
              <a:t>Message Flow</a:t>
            </a:r>
          </a:p>
        </p:txBody>
      </p:sp>
      <p:sp>
        <p:nvSpPr>
          <p:cNvPr id="8" name="Text Placeholder 5">
            <a:extLst>
              <a:ext uri="{FF2B5EF4-FFF2-40B4-BE49-F238E27FC236}">
                <a16:creationId xmlns:a16="http://schemas.microsoft.com/office/drawing/2014/main" id="{492AA3CF-1834-CB4C-AA25-06404D1F1C38}"/>
              </a:ext>
            </a:extLst>
          </p:cNvPr>
          <p:cNvSpPr>
            <a:spLocks noGrp="1"/>
          </p:cNvSpPr>
          <p:nvPr>
            <p:ph type="body" sz="quarter" idx="13"/>
          </p:nvPr>
        </p:nvSpPr>
        <p:spPr>
          <a:xfrm>
            <a:off x="620163" y="945017"/>
            <a:ext cx="7903673" cy="3762706"/>
          </a:xfrm>
        </p:spPr>
        <p:txBody>
          <a:bodyPr/>
          <a:lstStyle/>
          <a:p>
            <a:endParaRPr lang="en-US" sz="2000" dirty="0">
              <a:solidFill>
                <a:srgbClr val="00B050"/>
              </a:solidFill>
            </a:endParaRPr>
          </a:p>
          <a:p>
            <a:r>
              <a:rPr lang="en-US" sz="2000" dirty="0">
                <a:solidFill>
                  <a:srgbClr val="00B050"/>
                </a:solidFill>
              </a:rPr>
              <a:t>View code</a:t>
            </a:r>
          </a:p>
          <a:p>
            <a:endParaRPr lang="en-US" sz="2000" dirty="0">
              <a:solidFill>
                <a:srgbClr val="00B050"/>
              </a:solidFill>
            </a:endParaRPr>
          </a:p>
          <a:p>
            <a:endParaRPr lang="en-US" sz="2000" dirty="0">
              <a:solidFill>
                <a:srgbClr val="00B050"/>
              </a:solidFill>
            </a:endParaRPr>
          </a:p>
          <a:p>
            <a:endParaRPr lang="en-US" sz="2000" dirty="0">
              <a:solidFill>
                <a:srgbClr val="00B050"/>
              </a:solidFill>
            </a:endParaRPr>
          </a:p>
          <a:p>
            <a:endParaRPr lang="en-US" sz="2000" dirty="0">
              <a:solidFill>
                <a:srgbClr val="00B050"/>
              </a:solidFill>
            </a:endParaRPr>
          </a:p>
        </p:txBody>
      </p:sp>
    </p:spTree>
    <p:extLst>
      <p:ext uri="{BB962C8B-B14F-4D97-AF65-F5344CB8AC3E}">
        <p14:creationId xmlns:p14="http://schemas.microsoft.com/office/powerpoint/2010/main" val="23580484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90010-FF38-9147-A615-816524E87D5A}"/>
              </a:ext>
            </a:extLst>
          </p:cNvPr>
          <p:cNvSpPr>
            <a:spLocks noGrp="1"/>
          </p:cNvSpPr>
          <p:nvPr>
            <p:ph type="title"/>
          </p:nvPr>
        </p:nvSpPr>
        <p:spPr>
          <a:xfrm>
            <a:off x="210311" y="175530"/>
            <a:ext cx="7024421" cy="804672"/>
          </a:xfrm>
        </p:spPr>
        <p:txBody>
          <a:bodyPr/>
          <a:lstStyle/>
          <a:p>
            <a:r>
              <a:rPr lang="en-US" b="1" dirty="0"/>
              <a:t>Copy </a:t>
            </a:r>
            <a:r>
              <a:rPr lang="en-US" b="1" dirty="0" err="1"/>
              <a:t>oc</a:t>
            </a:r>
            <a:r>
              <a:rPr lang="en-US" b="1" dirty="0"/>
              <a:t> Login Command and Verify</a:t>
            </a:r>
            <a:br>
              <a:rPr lang="en-US" dirty="0"/>
            </a:br>
            <a:r>
              <a:rPr lang="en-US" sz="1400" i="1" dirty="0"/>
              <a:t>$</a:t>
            </a:r>
            <a:r>
              <a:rPr lang="en-US" dirty="0"/>
              <a:t> </a:t>
            </a:r>
            <a:r>
              <a:rPr lang="en-US" sz="1400" i="1" dirty="0" err="1"/>
              <a:t>oc</a:t>
            </a:r>
            <a:r>
              <a:rPr lang="en-US" sz="1400" i="1" dirty="0"/>
              <a:t> login https://c110-e.us-south.containers.cloud.ibm.com:32427 --token=N-umsJh9_xJA-LI0aPZkrNdG-ACU0dRQ0oBNEbZl55w</a:t>
            </a:r>
            <a:br>
              <a:rPr lang="en-US" dirty="0"/>
            </a:br>
            <a:br>
              <a:rPr lang="en-US" sz="1400" i="1" dirty="0"/>
            </a:br>
            <a:r>
              <a:rPr lang="en-US" sz="1400" i="1" dirty="0"/>
              <a:t>$</a:t>
            </a:r>
            <a:r>
              <a:rPr lang="en-US" sz="1400" i="1" dirty="0" err="1"/>
              <a:t>oc</a:t>
            </a:r>
            <a:r>
              <a:rPr lang="en-US" sz="1400" i="1" dirty="0"/>
              <a:t> config view</a:t>
            </a:r>
            <a:br>
              <a:rPr lang="en-US" dirty="0"/>
            </a:br>
            <a:br>
              <a:rPr lang="en-US" dirty="0"/>
            </a:br>
            <a:endParaRPr lang="en-US" dirty="0"/>
          </a:p>
        </p:txBody>
      </p:sp>
      <p:sp>
        <p:nvSpPr>
          <p:cNvPr id="3" name="Footer Placeholder 2">
            <a:extLst>
              <a:ext uri="{FF2B5EF4-FFF2-40B4-BE49-F238E27FC236}">
                <a16:creationId xmlns:a16="http://schemas.microsoft.com/office/drawing/2014/main" id="{BF3CED7A-6B65-1949-8895-704AFDB8AF18}"/>
              </a:ext>
            </a:extLst>
          </p:cNvPr>
          <p:cNvSpPr>
            <a:spLocks noGrp="1"/>
          </p:cNvSpPr>
          <p:nvPr>
            <p:ph type="ftr" sz="quarter" idx="10"/>
          </p:nvPr>
        </p:nvSpPr>
        <p:spPr/>
        <p:txBody>
          <a:bodyPr/>
          <a:lstStyle/>
          <a:p>
            <a:r>
              <a:rPr lang="en-US"/>
              <a:t>IBM Developer Advocacy - North America East</a:t>
            </a:r>
            <a:endParaRPr lang="en-US" dirty="0"/>
          </a:p>
        </p:txBody>
      </p:sp>
      <p:pic>
        <p:nvPicPr>
          <p:cNvPr id="4" name="Picture 3">
            <a:extLst>
              <a:ext uri="{FF2B5EF4-FFF2-40B4-BE49-F238E27FC236}">
                <a16:creationId xmlns:a16="http://schemas.microsoft.com/office/drawing/2014/main" id="{DDC7133C-AC09-4C46-B9EE-90EE170F49B2}"/>
              </a:ext>
            </a:extLst>
          </p:cNvPr>
          <p:cNvPicPr>
            <a:picLocks noChangeAspect="1"/>
          </p:cNvPicPr>
          <p:nvPr/>
        </p:nvPicPr>
        <p:blipFill>
          <a:blip r:embed="rId3"/>
          <a:stretch>
            <a:fillRect/>
          </a:stretch>
        </p:blipFill>
        <p:spPr>
          <a:xfrm>
            <a:off x="0" y="2413982"/>
            <a:ext cx="6518480" cy="3186927"/>
          </a:xfrm>
          <a:prstGeom prst="rect">
            <a:avLst/>
          </a:prstGeom>
        </p:spPr>
      </p:pic>
    </p:spTree>
    <p:extLst>
      <p:ext uri="{BB962C8B-B14F-4D97-AF65-F5344CB8AC3E}">
        <p14:creationId xmlns:p14="http://schemas.microsoft.com/office/powerpoint/2010/main" val="5133637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90010-FF38-9147-A615-816524E87D5A}"/>
              </a:ext>
            </a:extLst>
          </p:cNvPr>
          <p:cNvSpPr>
            <a:spLocks noGrp="1"/>
          </p:cNvSpPr>
          <p:nvPr>
            <p:ph type="title"/>
          </p:nvPr>
        </p:nvSpPr>
        <p:spPr>
          <a:xfrm>
            <a:off x="210311" y="175530"/>
            <a:ext cx="7024421" cy="804672"/>
          </a:xfrm>
        </p:spPr>
        <p:txBody>
          <a:bodyPr/>
          <a:lstStyle/>
          <a:p>
            <a:br>
              <a:rPr lang="en-US" sz="1400" i="1" dirty="0"/>
            </a:br>
            <a:r>
              <a:rPr lang="en-US" sz="1400" i="1" dirty="0"/>
              <a:t>$</a:t>
            </a:r>
            <a:r>
              <a:rPr lang="en-US" sz="1400" i="1" dirty="0" err="1"/>
              <a:t>oc</a:t>
            </a:r>
            <a:r>
              <a:rPr lang="en-US" sz="1400" i="1" dirty="0"/>
              <a:t> new-project akka-cluster-1 --description="</a:t>
            </a:r>
            <a:r>
              <a:rPr lang="en-US" sz="1400" i="1" dirty="0" err="1"/>
              <a:t>Akka</a:t>
            </a:r>
            <a:r>
              <a:rPr lang="en-US" sz="1400" i="1" dirty="0"/>
              <a:t> Java Cluster Kubernetes Example" --display-name="akka-cluster-1”</a:t>
            </a:r>
            <a:br>
              <a:rPr lang="en-US" sz="1400" i="1" dirty="0"/>
            </a:br>
            <a:r>
              <a:rPr lang="en-US" sz="1400" i="1" dirty="0"/>
              <a:t>&gt;&gt; Now using project "akka-cluster-1" on server </a:t>
            </a:r>
            <a:r>
              <a:rPr lang="en-US" sz="1400" i="1" dirty="0">
                <a:hlinkClick r:id="rId3">
                  <a:extLst>
                    <a:ext uri="{A12FA001-AC4F-418D-AE19-62706E023703}">
                      <ahyp:hlinkClr xmlns:ahyp="http://schemas.microsoft.com/office/drawing/2018/hyperlinkcolor" val="tx"/>
                    </a:ext>
                  </a:extLst>
                </a:hlinkClick>
              </a:rPr>
              <a:t>https://c100-e.us-south.containers.cloud.ibm.com:32627</a:t>
            </a:r>
            <a:br>
              <a:rPr lang="en-US" sz="1400" i="1" dirty="0"/>
            </a:br>
            <a:br>
              <a:rPr lang="en-US" sz="1400" i="1" dirty="0"/>
            </a:br>
            <a:r>
              <a:rPr lang="en-US" sz="1400" i="1" dirty="0"/>
              <a:t>git clone </a:t>
            </a:r>
            <a:r>
              <a:rPr lang="en-US" sz="1400" i="1" dirty="0">
                <a:hlinkClick r:id="rId4"/>
              </a:rPr>
              <a:t>https://github.com/Grant-Steinfeld/akka-java-cluster-kubernetes.git</a:t>
            </a:r>
            <a:br>
              <a:rPr lang="en-US" sz="1400" i="1" dirty="0"/>
            </a:br>
            <a:br>
              <a:rPr lang="en-US" sz="1400" i="1" dirty="0"/>
            </a:br>
            <a:r>
              <a:rPr lang="en-US" sz="1400" i="1" dirty="0"/>
              <a:t>cd </a:t>
            </a:r>
            <a:r>
              <a:rPr lang="en-US" sz="1400" i="1" dirty="0">
                <a:hlinkClick r:id="rId4"/>
              </a:rPr>
              <a:t>akka-java-cluster-kubernetes </a:t>
            </a:r>
            <a:r>
              <a:rPr lang="en-US" sz="1400" i="1" dirty="0"/>
              <a:t>&amp;&amp; </a:t>
            </a:r>
            <a:r>
              <a:rPr lang="en-US" sz="1400" i="1" dirty="0" err="1"/>
              <a:t>mvn</a:t>
            </a:r>
            <a:r>
              <a:rPr lang="en-US" sz="1400" i="1" dirty="0"/>
              <a:t> clean package </a:t>
            </a:r>
            <a:r>
              <a:rPr lang="en-US" sz="1400" i="1" dirty="0" err="1"/>
              <a:t>docker:</a:t>
            </a:r>
            <a:r>
              <a:rPr lang="en-US" sz="1400" i="1" kern="1200" dirty="0" err="1">
                <a:ea typeface="+mn-ea"/>
                <a:cs typeface="+mn-cs"/>
              </a:rPr>
              <a:t>build</a:t>
            </a:r>
            <a:br>
              <a:rPr lang="en-US" sz="1400" i="1" kern="1200" dirty="0">
                <a:ea typeface="+mn-ea"/>
                <a:cs typeface="+mn-cs"/>
              </a:rPr>
            </a:br>
            <a:br>
              <a:rPr lang="en-US" sz="1800" dirty="0"/>
            </a:br>
            <a:br>
              <a:rPr lang="en-US" sz="1400" i="1" kern="1200" dirty="0">
                <a:ea typeface="+mn-ea"/>
                <a:cs typeface="+mn-cs"/>
              </a:rPr>
            </a:br>
            <a:br>
              <a:rPr lang="en-US" sz="1800" dirty="0"/>
            </a:br>
            <a:br>
              <a:rPr lang="en-US" sz="1800" dirty="0"/>
            </a:br>
            <a:endParaRPr lang="en-US" sz="1800" dirty="0"/>
          </a:p>
        </p:txBody>
      </p:sp>
      <p:sp>
        <p:nvSpPr>
          <p:cNvPr id="3" name="Footer Placeholder 2">
            <a:extLst>
              <a:ext uri="{FF2B5EF4-FFF2-40B4-BE49-F238E27FC236}">
                <a16:creationId xmlns:a16="http://schemas.microsoft.com/office/drawing/2014/main" id="{BF3CED7A-6B65-1949-8895-704AFDB8AF18}"/>
              </a:ext>
            </a:extLst>
          </p:cNvPr>
          <p:cNvSpPr>
            <a:spLocks noGrp="1"/>
          </p:cNvSpPr>
          <p:nvPr>
            <p:ph type="ftr" sz="quarter" idx="10"/>
          </p:nvPr>
        </p:nvSpPr>
        <p:spPr/>
        <p:txBody>
          <a:bodyPr/>
          <a:lstStyle/>
          <a:p>
            <a:r>
              <a:rPr lang="en-US"/>
              <a:t>IBM Developer Advocacy - North America East</a:t>
            </a:r>
            <a:endParaRPr lang="en-US" dirty="0"/>
          </a:p>
        </p:txBody>
      </p:sp>
      <p:pic>
        <p:nvPicPr>
          <p:cNvPr id="6" name="Picture 5">
            <a:extLst>
              <a:ext uri="{FF2B5EF4-FFF2-40B4-BE49-F238E27FC236}">
                <a16:creationId xmlns:a16="http://schemas.microsoft.com/office/drawing/2014/main" id="{4E72A331-B3A2-A149-BDA0-5ECB549A9CB8}"/>
              </a:ext>
            </a:extLst>
          </p:cNvPr>
          <p:cNvPicPr>
            <a:picLocks noChangeAspect="1"/>
          </p:cNvPicPr>
          <p:nvPr/>
        </p:nvPicPr>
        <p:blipFill>
          <a:blip r:embed="rId5"/>
          <a:stretch>
            <a:fillRect/>
          </a:stretch>
        </p:blipFill>
        <p:spPr>
          <a:xfrm>
            <a:off x="6944022" y="0"/>
            <a:ext cx="2276806" cy="1595892"/>
          </a:xfrm>
          <a:prstGeom prst="rect">
            <a:avLst/>
          </a:prstGeom>
        </p:spPr>
      </p:pic>
    </p:spTree>
    <p:extLst>
      <p:ext uri="{BB962C8B-B14F-4D97-AF65-F5344CB8AC3E}">
        <p14:creationId xmlns:p14="http://schemas.microsoft.com/office/powerpoint/2010/main" val="1419336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90010-FF38-9147-A615-816524E87D5A}"/>
              </a:ext>
            </a:extLst>
          </p:cNvPr>
          <p:cNvSpPr>
            <a:spLocks noGrp="1"/>
          </p:cNvSpPr>
          <p:nvPr>
            <p:ph type="title"/>
          </p:nvPr>
        </p:nvSpPr>
        <p:spPr>
          <a:xfrm>
            <a:off x="210311" y="175530"/>
            <a:ext cx="7024421" cy="804672"/>
          </a:xfrm>
        </p:spPr>
        <p:txBody>
          <a:bodyPr/>
          <a:lstStyle/>
          <a:p>
            <a:r>
              <a:rPr lang="en-US" sz="1800" dirty="0"/>
              <a:t>#push to Docker Hub</a:t>
            </a:r>
            <a:br>
              <a:rPr lang="en-US" sz="1800" dirty="0"/>
            </a:br>
            <a:r>
              <a:rPr lang="en-US" sz="1400" i="1" dirty="0"/>
              <a:t>docker login</a:t>
            </a:r>
            <a:br>
              <a:rPr lang="en-US" sz="1400" i="1" dirty="0"/>
            </a:br>
            <a:r>
              <a:rPr lang="en-US" sz="1400" i="1" dirty="0"/>
              <a:t>docker </a:t>
            </a:r>
            <a:r>
              <a:rPr lang="en-US" sz="1400" i="1" dirty="0" err="1"/>
              <a:t>whoami</a:t>
            </a:r>
            <a:br>
              <a:rPr lang="en-US" sz="1400" i="1" dirty="0"/>
            </a:br>
            <a:r>
              <a:rPr lang="en-US" sz="1400" i="1" dirty="0"/>
              <a:t>ls</a:t>
            </a:r>
            <a:br>
              <a:rPr lang="en-US" sz="1400" i="1" dirty="0"/>
            </a:br>
            <a:r>
              <a:rPr lang="en-US" sz="1400" i="1" dirty="0"/>
              <a:t>docker images</a:t>
            </a:r>
            <a:br>
              <a:rPr lang="en-US" sz="1400" i="1" dirty="0"/>
            </a:br>
            <a:r>
              <a:rPr lang="en-US" sz="1400" i="1" dirty="0"/>
              <a:t>docker tag akka-cluster-demo:1.0.0 </a:t>
            </a:r>
            <a:r>
              <a:rPr lang="en-US" sz="1400" i="1" dirty="0" err="1"/>
              <a:t>grantsteinfeldibm</a:t>
            </a:r>
            <a:r>
              <a:rPr lang="en-US" sz="1400" i="1" dirty="0"/>
              <a:t>/</a:t>
            </a:r>
            <a:r>
              <a:rPr lang="en-US" sz="1400" i="1" dirty="0" err="1"/>
              <a:t>akka</a:t>
            </a:r>
            <a:r>
              <a:rPr lang="en-US" sz="1400" i="1" dirty="0"/>
              <a:t>-cluster-demo</a:t>
            </a:r>
            <a:br>
              <a:rPr lang="en-US" sz="1400" i="1" dirty="0"/>
            </a:br>
            <a:r>
              <a:rPr lang="en-US" sz="1400" i="1" dirty="0"/>
              <a:t>docker tag akka-cluster-demo:1.0.0 </a:t>
            </a:r>
            <a:r>
              <a:rPr lang="en-US" sz="1400" i="1" dirty="0" err="1"/>
              <a:t>grantsteinfeldibm</a:t>
            </a:r>
            <a:r>
              <a:rPr lang="en-US" sz="1400" i="1" dirty="0"/>
              <a:t>/akka-cluster-demo:1.0.0</a:t>
            </a:r>
            <a:br>
              <a:rPr lang="en-US" sz="1400" i="1" dirty="0"/>
            </a:br>
            <a:r>
              <a:rPr lang="en-US" sz="1400" i="1" dirty="0"/>
              <a:t>docker images</a:t>
            </a:r>
            <a:br>
              <a:rPr lang="en-US" sz="1400" i="1" dirty="0"/>
            </a:br>
            <a:r>
              <a:rPr lang="en-US" sz="1400" i="1" dirty="0"/>
              <a:t>docker push </a:t>
            </a:r>
            <a:r>
              <a:rPr lang="en-US" sz="1400" i="1" dirty="0" err="1"/>
              <a:t>grantsteinfeldibm</a:t>
            </a:r>
            <a:r>
              <a:rPr lang="en-US" sz="1400" i="1" dirty="0"/>
              <a:t>/akka-cluster-demo:1.0.0</a:t>
            </a:r>
            <a:br>
              <a:rPr lang="en-US" sz="1800" dirty="0"/>
            </a:br>
            <a:br>
              <a:rPr lang="en-US" sz="1800" i="1" dirty="0"/>
            </a:br>
            <a:br>
              <a:rPr lang="en-US" sz="1800" i="1" dirty="0"/>
            </a:br>
            <a:br>
              <a:rPr lang="en-US" dirty="0"/>
            </a:br>
            <a:br>
              <a:rPr lang="en-US" sz="1800" i="1" kern="1200" dirty="0"/>
            </a:br>
            <a:br>
              <a:rPr lang="en-US" dirty="0"/>
            </a:br>
            <a:endParaRPr lang="en-US" sz="1800" dirty="0"/>
          </a:p>
        </p:txBody>
      </p:sp>
      <p:sp>
        <p:nvSpPr>
          <p:cNvPr id="3" name="Footer Placeholder 2">
            <a:extLst>
              <a:ext uri="{FF2B5EF4-FFF2-40B4-BE49-F238E27FC236}">
                <a16:creationId xmlns:a16="http://schemas.microsoft.com/office/drawing/2014/main" id="{BF3CED7A-6B65-1949-8895-704AFDB8AF18}"/>
              </a:ext>
            </a:extLst>
          </p:cNvPr>
          <p:cNvSpPr>
            <a:spLocks noGrp="1"/>
          </p:cNvSpPr>
          <p:nvPr>
            <p:ph type="ftr" sz="quarter" idx="10"/>
          </p:nvPr>
        </p:nvSpPr>
        <p:spPr/>
        <p:txBody>
          <a:bodyPr/>
          <a:lstStyle/>
          <a:p>
            <a:r>
              <a:rPr lang="en-US"/>
              <a:t>IBM Developer Advocacy - North America East</a:t>
            </a:r>
            <a:endParaRPr lang="en-US" dirty="0"/>
          </a:p>
        </p:txBody>
      </p:sp>
    </p:spTree>
    <p:extLst>
      <p:ext uri="{BB962C8B-B14F-4D97-AF65-F5344CB8AC3E}">
        <p14:creationId xmlns:p14="http://schemas.microsoft.com/office/powerpoint/2010/main" val="41364370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90010-FF38-9147-A615-816524E87D5A}"/>
              </a:ext>
            </a:extLst>
          </p:cNvPr>
          <p:cNvSpPr>
            <a:spLocks noGrp="1"/>
          </p:cNvSpPr>
          <p:nvPr>
            <p:ph type="title"/>
          </p:nvPr>
        </p:nvSpPr>
        <p:spPr>
          <a:xfrm>
            <a:off x="210311" y="175530"/>
            <a:ext cx="7024421" cy="804672"/>
          </a:xfrm>
        </p:spPr>
        <p:txBody>
          <a:bodyPr/>
          <a:lstStyle/>
          <a:p>
            <a:r>
              <a:rPr lang="en-US" sz="1400" i="1" dirty="0"/>
              <a:t>#setup role &amp; </a:t>
            </a:r>
            <a:r>
              <a:rPr lang="en-US" sz="1400" i="1" dirty="0" err="1"/>
              <a:t>rolebinding</a:t>
            </a:r>
            <a:r>
              <a:rPr lang="en-US" sz="1400" i="1" dirty="0"/>
              <a:t> </a:t>
            </a:r>
            <a:br>
              <a:rPr lang="en-US" sz="1400" i="1" dirty="0"/>
            </a:br>
            <a:r>
              <a:rPr lang="en-US" sz="1400" i="1" dirty="0"/>
              <a:t>$</a:t>
            </a:r>
            <a:r>
              <a:rPr lang="en-US" sz="1400" i="1" dirty="0" err="1"/>
              <a:t>oc</a:t>
            </a:r>
            <a:r>
              <a:rPr lang="en-US" sz="1400" i="1" dirty="0"/>
              <a:t> apply -f </a:t>
            </a:r>
            <a:r>
              <a:rPr lang="en-US" sz="1400" i="1" dirty="0" err="1"/>
              <a:t>kubernetes</a:t>
            </a:r>
            <a:r>
              <a:rPr lang="en-US" sz="1400" i="1" dirty="0"/>
              <a:t>/</a:t>
            </a:r>
            <a:r>
              <a:rPr lang="en-US" sz="1400" i="1" dirty="0" err="1"/>
              <a:t>akka</a:t>
            </a:r>
            <a:r>
              <a:rPr lang="en-US" sz="1400" i="1" dirty="0"/>
              <a:t>-cluster-</a:t>
            </a:r>
            <a:r>
              <a:rPr lang="en-US" sz="1400" i="1" dirty="0" err="1"/>
              <a:t>rolebindging.yml</a:t>
            </a:r>
            <a:br>
              <a:rPr lang="en-US" sz="1400" i="1" dirty="0"/>
            </a:br>
            <a:r>
              <a:rPr lang="en-US" sz="1400" i="1" dirty="0"/>
              <a:t>&gt;&gt;role.rbac.authorization.k8s.io/pod-reader created</a:t>
            </a:r>
            <a:br>
              <a:rPr lang="en-US" sz="1400" i="1" dirty="0"/>
            </a:br>
            <a:r>
              <a:rPr lang="en-US" sz="1400" i="1" dirty="0"/>
              <a:t>&gt;&gt;rolebinding.rbac.authorization.k8s.io/read-pods created</a:t>
            </a:r>
            <a:br>
              <a:rPr lang="en-US" sz="1400" i="1" dirty="0"/>
            </a:br>
            <a:br>
              <a:rPr lang="en-US" sz="1400" i="1" dirty="0"/>
            </a:br>
            <a:r>
              <a:rPr lang="en-US" sz="1400" i="1" dirty="0"/>
              <a:t>#deploy docker images</a:t>
            </a:r>
            <a:br>
              <a:rPr lang="en-US" sz="1400" i="1" dirty="0"/>
            </a:br>
            <a:r>
              <a:rPr lang="en-US" sz="1400" i="1" dirty="0"/>
              <a:t>$</a:t>
            </a:r>
            <a:r>
              <a:rPr lang="en-US" sz="1400" dirty="0"/>
              <a:t> </a:t>
            </a:r>
            <a:r>
              <a:rPr lang="en-US" sz="1400" dirty="0" err="1"/>
              <a:t>oc</a:t>
            </a:r>
            <a:r>
              <a:rPr lang="en-US" sz="1400" dirty="0"/>
              <a:t> apply -f </a:t>
            </a:r>
            <a:r>
              <a:rPr lang="en-US" sz="1400" dirty="0" err="1"/>
              <a:t>kubernetes</a:t>
            </a:r>
            <a:r>
              <a:rPr lang="en-US" sz="1400" dirty="0"/>
              <a:t>/</a:t>
            </a:r>
            <a:r>
              <a:rPr lang="en-US" sz="1400" dirty="0" err="1"/>
              <a:t>akka</a:t>
            </a:r>
            <a:r>
              <a:rPr lang="en-US" sz="1400" dirty="0"/>
              <a:t>-cluster-</a:t>
            </a:r>
            <a:r>
              <a:rPr lang="en-US" sz="1400" dirty="0" err="1"/>
              <a:t>deployment.yml</a:t>
            </a:r>
            <a:br>
              <a:rPr lang="en-US" sz="1400" dirty="0"/>
            </a:br>
            <a:r>
              <a:rPr lang="en-US" sz="1400" dirty="0"/>
              <a:t>#</a:t>
            </a:r>
            <a:r>
              <a:rPr lang="en-US" dirty="0"/>
              <a:t> </a:t>
            </a:r>
            <a:r>
              <a:rPr lang="en-US" sz="1400" dirty="0" err="1"/>
              <a:t>imagePullPolicy</a:t>
            </a:r>
            <a:r>
              <a:rPr lang="en-US" sz="1400" dirty="0"/>
              <a:t>: Always</a:t>
            </a:r>
            <a:br>
              <a:rPr lang="en-US" sz="1400" dirty="0"/>
            </a:br>
            <a:br>
              <a:rPr lang="en-US" sz="1400" dirty="0"/>
            </a:br>
            <a:br>
              <a:rPr lang="en-US" sz="1400" dirty="0"/>
            </a:br>
            <a:r>
              <a:rPr lang="en-US" sz="1400" dirty="0"/>
              <a:t>#create route</a:t>
            </a:r>
            <a:br>
              <a:rPr lang="en-US" sz="1400" dirty="0"/>
            </a:br>
            <a:r>
              <a:rPr lang="en-US" sz="1400" dirty="0" err="1"/>
              <a:t>oc</a:t>
            </a:r>
            <a:r>
              <a:rPr lang="en-US" sz="1400" dirty="0"/>
              <a:t> expose deployment/</a:t>
            </a:r>
            <a:r>
              <a:rPr lang="en-US" sz="1400" dirty="0" err="1"/>
              <a:t>akka</a:t>
            </a:r>
            <a:r>
              <a:rPr lang="en-US" sz="1400" dirty="0"/>
              <a:t>-cluster-demo --type=</a:t>
            </a:r>
            <a:r>
              <a:rPr lang="en-US" sz="1400" dirty="0" err="1"/>
              <a:t>NodePort</a:t>
            </a:r>
            <a:r>
              <a:rPr lang="en-US" sz="1400" dirty="0"/>
              <a:t> --port 8080 </a:t>
            </a:r>
            <a:br>
              <a:rPr lang="en-US" sz="1400" dirty="0"/>
            </a:br>
            <a:r>
              <a:rPr lang="en-US" sz="1400" dirty="0"/>
              <a:t>OR</a:t>
            </a:r>
            <a:br>
              <a:rPr lang="en-US" sz="1400" dirty="0"/>
            </a:br>
            <a:br>
              <a:rPr lang="en-US" sz="1400" dirty="0"/>
            </a:br>
            <a:br>
              <a:rPr lang="en-US" sz="1400" dirty="0"/>
            </a:br>
            <a:br>
              <a:rPr lang="en-US" sz="1800" dirty="0"/>
            </a:br>
            <a:endParaRPr lang="en-US" sz="1800" dirty="0"/>
          </a:p>
        </p:txBody>
      </p:sp>
      <p:sp>
        <p:nvSpPr>
          <p:cNvPr id="3" name="Footer Placeholder 2">
            <a:extLst>
              <a:ext uri="{FF2B5EF4-FFF2-40B4-BE49-F238E27FC236}">
                <a16:creationId xmlns:a16="http://schemas.microsoft.com/office/drawing/2014/main" id="{BF3CED7A-6B65-1949-8895-704AFDB8AF18}"/>
              </a:ext>
            </a:extLst>
          </p:cNvPr>
          <p:cNvSpPr>
            <a:spLocks noGrp="1"/>
          </p:cNvSpPr>
          <p:nvPr>
            <p:ph type="ftr" sz="quarter" idx="10"/>
          </p:nvPr>
        </p:nvSpPr>
        <p:spPr/>
        <p:txBody>
          <a:bodyPr/>
          <a:lstStyle/>
          <a:p>
            <a:r>
              <a:rPr lang="en-US"/>
              <a:t>IBM Developer Advocacy - North America East</a:t>
            </a:r>
            <a:endParaRPr lang="en-US" dirty="0"/>
          </a:p>
        </p:txBody>
      </p:sp>
    </p:spTree>
    <p:extLst>
      <p:ext uri="{BB962C8B-B14F-4D97-AF65-F5344CB8AC3E}">
        <p14:creationId xmlns:p14="http://schemas.microsoft.com/office/powerpoint/2010/main" val="9337144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90010-FF38-9147-A615-816524E87D5A}"/>
              </a:ext>
            </a:extLst>
          </p:cNvPr>
          <p:cNvSpPr>
            <a:spLocks noGrp="1"/>
          </p:cNvSpPr>
          <p:nvPr>
            <p:ph type="title"/>
          </p:nvPr>
        </p:nvSpPr>
        <p:spPr>
          <a:xfrm>
            <a:off x="210311" y="175530"/>
            <a:ext cx="8286918" cy="804672"/>
          </a:xfrm>
        </p:spPr>
        <p:txBody>
          <a:bodyPr/>
          <a:lstStyle/>
          <a:p>
            <a:r>
              <a:rPr lang="en-US" sz="1800" dirty="0"/>
              <a:t>CHROME!!! </a:t>
            </a:r>
            <a:r>
              <a:rPr lang="en-US" sz="4000" b="1" dirty="0"/>
              <a:t>https://</a:t>
            </a:r>
            <a:r>
              <a:rPr lang="en-US" sz="4000" b="1" dirty="0" err="1"/>
              <a:t>bit.ly</a:t>
            </a:r>
            <a:r>
              <a:rPr lang="en-US" sz="4000" b="1" dirty="0"/>
              <a:t>/2lSrLza</a:t>
            </a:r>
            <a:br>
              <a:rPr lang="en-US" sz="1800" dirty="0"/>
            </a:br>
            <a:br>
              <a:rPr lang="en-US" sz="1800" dirty="0"/>
            </a:br>
            <a:r>
              <a:rPr lang="en-US" sz="1800" dirty="0"/>
              <a:t>http://akka-cluster-demo-akka-cluster-1.gsteinfeldosclusterakka-5290c8c8e5797924dc1ad5d1b85b37c0-0001.us-south.containers.appdomain.cloud/</a:t>
            </a:r>
          </a:p>
        </p:txBody>
      </p:sp>
      <p:sp>
        <p:nvSpPr>
          <p:cNvPr id="3" name="Footer Placeholder 2">
            <a:extLst>
              <a:ext uri="{FF2B5EF4-FFF2-40B4-BE49-F238E27FC236}">
                <a16:creationId xmlns:a16="http://schemas.microsoft.com/office/drawing/2014/main" id="{BF3CED7A-6B65-1949-8895-704AFDB8AF18}"/>
              </a:ext>
            </a:extLst>
          </p:cNvPr>
          <p:cNvSpPr>
            <a:spLocks noGrp="1"/>
          </p:cNvSpPr>
          <p:nvPr>
            <p:ph type="ftr" sz="quarter" idx="10"/>
          </p:nvPr>
        </p:nvSpPr>
        <p:spPr/>
        <p:txBody>
          <a:bodyPr/>
          <a:lstStyle/>
          <a:p>
            <a:r>
              <a:rPr lang="en-US"/>
              <a:t>IBM Developer Advocacy - North America East</a:t>
            </a:r>
            <a:endParaRPr lang="en-US" dirty="0"/>
          </a:p>
        </p:txBody>
      </p:sp>
      <p:pic>
        <p:nvPicPr>
          <p:cNvPr id="4" name="Picture 3">
            <a:extLst>
              <a:ext uri="{FF2B5EF4-FFF2-40B4-BE49-F238E27FC236}">
                <a16:creationId xmlns:a16="http://schemas.microsoft.com/office/drawing/2014/main" id="{3CF40376-E3CB-D64B-B5C0-0E7EE2E2F705}"/>
              </a:ext>
            </a:extLst>
          </p:cNvPr>
          <p:cNvPicPr>
            <a:picLocks noChangeAspect="1"/>
          </p:cNvPicPr>
          <p:nvPr/>
        </p:nvPicPr>
        <p:blipFill>
          <a:blip r:embed="rId3"/>
          <a:stretch>
            <a:fillRect/>
          </a:stretch>
        </p:blipFill>
        <p:spPr>
          <a:xfrm>
            <a:off x="0" y="2344153"/>
            <a:ext cx="9144000" cy="2350902"/>
          </a:xfrm>
          <a:prstGeom prst="rect">
            <a:avLst/>
          </a:prstGeom>
        </p:spPr>
      </p:pic>
    </p:spTree>
    <p:extLst>
      <p:ext uri="{BB962C8B-B14F-4D97-AF65-F5344CB8AC3E}">
        <p14:creationId xmlns:p14="http://schemas.microsoft.com/office/powerpoint/2010/main" val="27431747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659931EE-2ADF-994E-9233-76E803E2CBCF}"/>
              </a:ext>
            </a:extLst>
          </p:cNvPr>
          <p:cNvPicPr>
            <a:picLocks noGrp="1" noChangeAspect="1"/>
          </p:cNvPicPr>
          <p:nvPr>
            <p:ph type="pic" sz="quarter" idx="14"/>
          </p:nvPr>
        </p:nvPicPr>
        <p:blipFill>
          <a:blip r:embed="rId3" cstate="hqprint">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183A398E-5885-554E-A190-B5D5717E47DE}"/>
              </a:ext>
            </a:extLst>
          </p:cNvPr>
          <p:cNvSpPr>
            <a:spLocks noGrp="1"/>
          </p:cNvSpPr>
          <p:nvPr>
            <p:ph type="title"/>
          </p:nvPr>
        </p:nvSpPr>
        <p:spPr/>
        <p:txBody>
          <a:bodyPr/>
          <a:lstStyle/>
          <a:p>
            <a:r>
              <a:rPr lang="en-US" dirty="0"/>
              <a:t>Q&amp;A</a:t>
            </a:r>
          </a:p>
        </p:txBody>
      </p:sp>
      <p:sp>
        <p:nvSpPr>
          <p:cNvPr id="4" name="Footer Placeholder 3">
            <a:extLst>
              <a:ext uri="{FF2B5EF4-FFF2-40B4-BE49-F238E27FC236}">
                <a16:creationId xmlns:a16="http://schemas.microsoft.com/office/drawing/2014/main" id="{79F95E74-B4C0-B14E-9628-3E7264041A53}"/>
              </a:ext>
            </a:extLst>
          </p:cNvPr>
          <p:cNvSpPr>
            <a:spLocks noGrp="1"/>
          </p:cNvSpPr>
          <p:nvPr>
            <p:ph type="ftr" sz="quarter" idx="10"/>
          </p:nvPr>
        </p:nvSpPr>
        <p:spPr/>
        <p:txBody>
          <a:bodyPr/>
          <a:lstStyle/>
          <a:p>
            <a:r>
              <a:rPr lang="en-US"/>
              <a:t>IBM Developer Advocacy - North America East</a:t>
            </a:r>
            <a:endParaRPr lang="en-US" dirty="0"/>
          </a:p>
        </p:txBody>
      </p:sp>
      <p:sp>
        <p:nvSpPr>
          <p:cNvPr id="6" name="Text Placeholder 5">
            <a:extLst>
              <a:ext uri="{FF2B5EF4-FFF2-40B4-BE49-F238E27FC236}">
                <a16:creationId xmlns:a16="http://schemas.microsoft.com/office/drawing/2014/main" id="{1485A8BB-6057-2547-9F71-00B6BF2485B6}"/>
              </a:ext>
            </a:extLst>
          </p:cNvPr>
          <p:cNvSpPr>
            <a:spLocks noGrp="1"/>
          </p:cNvSpPr>
          <p:nvPr>
            <p:ph type="body" sz="quarter" idx="13"/>
          </p:nvPr>
        </p:nvSpPr>
        <p:spPr>
          <a:xfrm>
            <a:off x="279746" y="645707"/>
            <a:ext cx="4123944" cy="3961462"/>
          </a:xfrm>
        </p:spPr>
        <p:txBody>
          <a:bodyPr/>
          <a:lstStyle/>
          <a:p>
            <a:pPr marL="171450" indent="-171450">
              <a:buFont typeface="Arial" panose="020B0604020202020204" pitchFamily="34" charset="0"/>
              <a:buChar char="•"/>
            </a:pPr>
            <a:r>
              <a:rPr lang="en-US" dirty="0"/>
              <a:t>Customers</a:t>
            </a:r>
          </a:p>
          <a:p>
            <a:pPr marL="342900" lvl="1">
              <a:buFont typeface="Arial" panose="020B0604020202020204" pitchFamily="34" charset="0"/>
              <a:buChar char="•"/>
            </a:pPr>
            <a:r>
              <a:rPr lang="en-US" dirty="0" err="1"/>
              <a:t>Paypal</a:t>
            </a:r>
            <a:r>
              <a:rPr lang="en-US" dirty="0"/>
              <a:t> 1 Billion Tx/Day</a:t>
            </a:r>
          </a:p>
          <a:p>
            <a:pPr marL="171450">
              <a:buFont typeface="Arial" panose="020B0604020202020204" pitchFamily="34" charset="0"/>
              <a:buChar char="•"/>
            </a:pPr>
            <a:r>
              <a:rPr lang="en-US" dirty="0"/>
              <a:t> Bad to block – does it block – how to tell if it’s alive</a:t>
            </a:r>
          </a:p>
          <a:p>
            <a:pPr marL="342900" lvl="1">
              <a:buFont typeface="Arial" panose="020B0604020202020204" pitchFamily="34" charset="0"/>
              <a:buChar char="•"/>
            </a:pPr>
            <a:r>
              <a:rPr lang="en-US" dirty="0"/>
              <a:t>Actors async – should be quick op – ‘stuck thread’</a:t>
            </a:r>
          </a:p>
          <a:p>
            <a:pPr marL="514350" lvl="2"/>
            <a:r>
              <a:rPr lang="en-US" dirty="0"/>
              <a:t>Thread starvation tool ( broken ? ) / DB sync?</a:t>
            </a:r>
          </a:p>
          <a:p>
            <a:pPr marL="800100" lvl="3"/>
            <a:r>
              <a:rPr lang="en-US" dirty="0"/>
              <a:t>Dispatchers thread pools</a:t>
            </a:r>
          </a:p>
          <a:p>
            <a:pPr marL="974725" lvl="4"/>
            <a:r>
              <a:rPr lang="en-US" dirty="0"/>
              <a:t>Some for blocking</a:t>
            </a:r>
          </a:p>
          <a:p>
            <a:pPr marL="974725" lvl="4"/>
            <a:r>
              <a:rPr lang="en-US" dirty="0"/>
              <a:t>Some for non-blocking</a:t>
            </a:r>
          </a:p>
          <a:p>
            <a:pPr marL="514350" lvl="2"/>
            <a:r>
              <a:rPr lang="en-US" dirty="0"/>
              <a:t>MAIL box </a:t>
            </a:r>
          </a:p>
          <a:p>
            <a:pPr marL="800100" lvl="3"/>
            <a:r>
              <a:rPr lang="en-US" dirty="0"/>
              <a:t>Reactive streams – backpressure if down stream slower slow down producer</a:t>
            </a:r>
            <a:br>
              <a:rPr lang="en-US" dirty="0"/>
            </a:br>
            <a:br>
              <a:rPr lang="en-US" dirty="0"/>
            </a:br>
            <a:r>
              <a:rPr lang="en-US" dirty="0" err="1"/>
              <a:t>Akka</a:t>
            </a:r>
            <a:r>
              <a:rPr lang="en-US" dirty="0"/>
              <a:t> is Java/Scala </a:t>
            </a:r>
          </a:p>
          <a:p>
            <a:pPr marL="974725" lvl="4"/>
            <a:r>
              <a:rPr lang="en-US" dirty="0"/>
              <a:t>Written in Scala – Java and Scala API</a:t>
            </a:r>
          </a:p>
          <a:p>
            <a:pPr marL="974725" lvl="4"/>
            <a:r>
              <a:rPr lang="en-US" dirty="0"/>
              <a:t>Examples Java</a:t>
            </a:r>
          </a:p>
          <a:p>
            <a:pPr marL="974725" lvl="4"/>
            <a:r>
              <a:rPr lang="en-US" dirty="0"/>
              <a:t>GitHub - Scala</a:t>
            </a:r>
            <a:br>
              <a:rPr lang="en-US" dirty="0"/>
            </a:br>
            <a:br>
              <a:rPr lang="en-US" dirty="0"/>
            </a:br>
            <a:endParaRPr lang="en-US" dirty="0"/>
          </a:p>
        </p:txBody>
      </p:sp>
    </p:spTree>
    <p:extLst>
      <p:ext uri="{BB962C8B-B14F-4D97-AF65-F5344CB8AC3E}">
        <p14:creationId xmlns:p14="http://schemas.microsoft.com/office/powerpoint/2010/main" val="39234386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1FC001E-CEF3-4941-B62C-ED9626C78704}"/>
              </a:ext>
            </a:extLst>
          </p:cNvPr>
          <p:cNvSpPr/>
          <p:nvPr/>
        </p:nvSpPr>
        <p:spPr>
          <a:xfrm>
            <a:off x="0" y="0"/>
            <a:ext cx="9144000" cy="3301365"/>
          </a:xfrm>
          <a:prstGeom prst="rect">
            <a:avLst/>
          </a:prstGeom>
          <a:solidFill>
            <a:schemeClr val="accent3"/>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a:extLst>
              <a:ext uri="{FF2B5EF4-FFF2-40B4-BE49-F238E27FC236}">
                <a16:creationId xmlns:a16="http://schemas.microsoft.com/office/drawing/2014/main" id="{D3F2DCF5-98F9-894C-83E8-991DF91D88A1}"/>
              </a:ext>
            </a:extLst>
          </p:cNvPr>
          <p:cNvSpPr>
            <a:spLocks noGrp="1"/>
          </p:cNvSpPr>
          <p:nvPr>
            <p:ph type="title"/>
          </p:nvPr>
        </p:nvSpPr>
        <p:spPr>
          <a:xfrm>
            <a:off x="309787" y="188913"/>
            <a:ext cx="7741840" cy="4269059"/>
          </a:xfrm>
        </p:spPr>
        <p:txBody>
          <a:bodyPr/>
          <a:lstStyle/>
          <a:p>
            <a:pPr>
              <a:lnSpc>
                <a:spcPct val="150000"/>
              </a:lnSpc>
              <a:spcAft>
                <a:spcPts val="500"/>
              </a:spcAft>
            </a:pPr>
            <a:r>
              <a:rPr lang="en-US" sz="800" b="1" dirty="0"/>
              <a:t>Resources</a:t>
            </a:r>
            <a:br>
              <a:rPr lang="en-US" sz="800" dirty="0"/>
            </a:br>
            <a:r>
              <a:rPr lang="en-US" sz="800" dirty="0"/>
              <a:t>code for this presentation</a:t>
            </a:r>
            <a:br>
              <a:rPr lang="en-US" sz="800" dirty="0"/>
            </a:br>
            <a:r>
              <a:rPr lang="en-US" sz="800" i="1" u="sng" dirty="0">
                <a:hlinkClick r:id="rId2"/>
              </a:rPr>
              <a:t>https://github.com/mckeeh3/akka-java-cluster-openshift</a:t>
            </a:r>
            <a:br>
              <a:rPr lang="en-US" sz="800" i="1" u="sng" dirty="0"/>
            </a:br>
            <a:br>
              <a:rPr lang="en-US" sz="800" dirty="0"/>
            </a:br>
            <a:r>
              <a:rPr lang="en-US" sz="800" dirty="0"/>
              <a:t>Reactive</a:t>
            </a:r>
            <a:br>
              <a:rPr lang="en-US" sz="800" i="1" u="sng" dirty="0"/>
            </a:br>
            <a:r>
              <a:rPr lang="en-US" sz="800" i="1" u="sng" dirty="0">
                <a:hlinkClick r:id="rId3"/>
              </a:rPr>
              <a:t>https://developer.ibm.com/technologies/reactive-systems/</a:t>
            </a:r>
            <a:br>
              <a:rPr lang="en-US" sz="800" i="1" u="sng" dirty="0"/>
            </a:br>
            <a:r>
              <a:rPr lang="en-US" sz="800" i="1" u="sng" dirty="0">
                <a:hlinkClick r:id="rId4"/>
              </a:rPr>
              <a:t>https://www.reactivemanifesto.org/</a:t>
            </a:r>
            <a:br>
              <a:rPr lang="en-US" sz="800" i="1" u="sng" dirty="0"/>
            </a:br>
            <a:br>
              <a:rPr lang="en-US" sz="800" i="1" u="sng" dirty="0"/>
            </a:br>
            <a:br>
              <a:rPr lang="en-US" sz="800" i="1" u="sng" dirty="0"/>
            </a:br>
            <a:r>
              <a:rPr lang="en-US" sz="800" dirty="0" err="1"/>
              <a:t>Akka</a:t>
            </a:r>
            <a:r>
              <a:rPr lang="en-US" sz="800" dirty="0"/>
              <a:t> Actors</a:t>
            </a:r>
            <a:br>
              <a:rPr lang="en-US" sz="800" dirty="0"/>
            </a:br>
            <a:r>
              <a:rPr lang="en-US" sz="800" dirty="0">
                <a:hlinkClick r:id="rId5"/>
              </a:rPr>
              <a:t>https://doc.akka.io/docs/akka/current/actors.html</a:t>
            </a:r>
            <a:br>
              <a:rPr lang="en-US" sz="800" dirty="0"/>
            </a:br>
            <a:br>
              <a:rPr lang="en-US" sz="800" dirty="0"/>
            </a:br>
            <a:r>
              <a:rPr lang="en-US" sz="800" b="1" dirty="0"/>
              <a:t>Hewitt, Meijer and </a:t>
            </a:r>
            <a:r>
              <a:rPr lang="en-US" sz="800" b="1" dirty="0" err="1"/>
              <a:t>Szyperski</a:t>
            </a:r>
            <a:r>
              <a:rPr lang="en-US" sz="800" b="1" dirty="0"/>
              <a:t>: The Actor Model (everything you wanted to know...)</a:t>
            </a:r>
            <a:br>
              <a:rPr lang="en-US" sz="800" b="1" dirty="0"/>
            </a:br>
            <a:r>
              <a:rPr lang="en-US" sz="800" dirty="0"/>
              <a:t>https://</a:t>
            </a:r>
            <a:r>
              <a:rPr lang="en-US" sz="800" dirty="0" err="1"/>
              <a:t>www.youtube.com</a:t>
            </a:r>
            <a:r>
              <a:rPr lang="en-US" sz="800" dirty="0"/>
              <a:t>/</a:t>
            </a:r>
            <a:r>
              <a:rPr lang="en-US" sz="800" dirty="0" err="1"/>
              <a:t>watch?v</a:t>
            </a:r>
            <a:r>
              <a:rPr lang="en-US" sz="800" dirty="0"/>
              <a:t>=7erJ1DV_Tlo&amp;t=2s</a:t>
            </a:r>
            <a:br>
              <a:rPr lang="en-US" sz="800" dirty="0"/>
            </a:br>
            <a:br>
              <a:rPr lang="en-US" sz="800" dirty="0"/>
            </a:br>
            <a:r>
              <a:rPr lang="en-US" sz="800" b="1" dirty="0"/>
              <a:t>Kubernetes – OpenShift – </a:t>
            </a:r>
            <a:r>
              <a:rPr lang="en-US" sz="800" b="1" dirty="0" err="1"/>
              <a:t>Minishift</a:t>
            </a:r>
            <a:br>
              <a:rPr lang="en-US" sz="800" dirty="0"/>
            </a:br>
            <a:r>
              <a:rPr lang="en-US" sz="800" i="1" u="sng" dirty="0">
                <a:hlinkClick r:id="rId6"/>
              </a:rPr>
              <a:t>https://www.okd.io/minishift/</a:t>
            </a:r>
            <a:br>
              <a:rPr lang="en-US" sz="800" i="1" u="sng" dirty="0"/>
            </a:br>
            <a:br>
              <a:rPr lang="en-US" sz="800" dirty="0"/>
            </a:br>
            <a:r>
              <a:rPr lang="en-US" sz="800" b="1" dirty="0"/>
              <a:t>CQRS/EVENT SOURCING</a:t>
            </a:r>
            <a:br>
              <a:rPr lang="en-US" sz="800" b="1" dirty="0"/>
            </a:br>
            <a:r>
              <a:rPr lang="en-US" sz="800" b="1" dirty="0"/>
              <a:t>http://</a:t>
            </a:r>
            <a:r>
              <a:rPr lang="en-US" sz="800" b="1" dirty="0" err="1"/>
              <a:t>udidahan.com</a:t>
            </a:r>
            <a:r>
              <a:rPr lang="en-US" sz="800" b="1" dirty="0"/>
              <a:t>/2011/10/02/why-you-should-be-using-</a:t>
            </a:r>
            <a:r>
              <a:rPr lang="en-US" sz="800" b="1" dirty="0" err="1"/>
              <a:t>cqrs</a:t>
            </a:r>
            <a:r>
              <a:rPr lang="en-US" sz="800" b="1" dirty="0"/>
              <a:t>-almost-everywhere/</a:t>
            </a:r>
            <a:br>
              <a:rPr lang="en-US" sz="800" dirty="0"/>
            </a:br>
            <a:r>
              <a:rPr lang="en-US" sz="800" dirty="0">
                <a:hlinkClick r:id="rId7"/>
              </a:rPr>
              <a:t>https://hackernoon.com/lessons-ive-learned-building-distributed-systems-with-cqrs-and-event-sourcing-ece284ecc1a1</a:t>
            </a:r>
            <a:br>
              <a:rPr lang="en-US" sz="800" i="1" u="sng" dirty="0"/>
            </a:br>
            <a:r>
              <a:rPr lang="en-US" sz="800" i="1" u="sng" dirty="0">
                <a:hlinkClick r:id="rId8"/>
              </a:rPr>
              <a:t>https://martinfowler.com/bliki/CQRS.html</a:t>
            </a:r>
            <a:br>
              <a:rPr lang="en-US" sz="800" i="1" u="sng" dirty="0"/>
            </a:br>
            <a:r>
              <a:rPr lang="en-US" sz="800" i="1" u="sng" dirty="0">
                <a:hlinkClick r:id="rId9">
                  <a:extLst>
                    <a:ext uri="{A12FA001-AC4F-418D-AE19-62706E023703}">
                      <ahyp:hlinkClr xmlns:ahyp="http://schemas.microsoft.com/office/drawing/2018/hyperlinkcolor" val="tx"/>
                    </a:ext>
                  </a:extLst>
                </a:hlinkClick>
              </a:rPr>
              <a:t>https://cqrs.files.wordpress.com/2010/11/cqrs_documents.pdf</a:t>
            </a:r>
            <a:br>
              <a:rPr lang="en-US" sz="800" i="1" u="sng" dirty="0"/>
            </a:br>
            <a:br>
              <a:rPr lang="en-US" sz="800" i="1" u="sng" dirty="0"/>
            </a:br>
            <a:br>
              <a:rPr lang="en-US" sz="800" i="1" u="sng" dirty="0"/>
            </a:br>
            <a:endParaRPr lang="en-US" sz="800" dirty="0"/>
          </a:p>
        </p:txBody>
      </p:sp>
      <p:sp>
        <p:nvSpPr>
          <p:cNvPr id="3" name="Footer Placeholder 2">
            <a:extLst>
              <a:ext uri="{FF2B5EF4-FFF2-40B4-BE49-F238E27FC236}">
                <a16:creationId xmlns:a16="http://schemas.microsoft.com/office/drawing/2014/main" id="{3D181BB0-62BE-0D46-8C32-30C94A9D4BC8}"/>
              </a:ext>
            </a:extLst>
          </p:cNvPr>
          <p:cNvSpPr>
            <a:spLocks noGrp="1"/>
          </p:cNvSpPr>
          <p:nvPr>
            <p:ph type="ftr" sz="quarter" idx="10"/>
          </p:nvPr>
        </p:nvSpPr>
        <p:spPr/>
        <p:txBody>
          <a:bodyPr/>
          <a:lstStyle/>
          <a:p>
            <a:r>
              <a:rPr lang="en-US" dirty="0"/>
              <a:t>IBM Developer Advocacy - North America East</a:t>
            </a:r>
          </a:p>
        </p:txBody>
      </p:sp>
    </p:spTree>
    <p:extLst>
      <p:ext uri="{BB962C8B-B14F-4D97-AF65-F5344CB8AC3E}">
        <p14:creationId xmlns:p14="http://schemas.microsoft.com/office/powerpoint/2010/main" val="438505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080B622-3766-3B4A-ABFF-F55F67F2C81B}"/>
              </a:ext>
            </a:extLst>
          </p:cNvPr>
          <p:cNvSpPr/>
          <p:nvPr/>
        </p:nvSpPr>
        <p:spPr>
          <a:xfrm>
            <a:off x="0" y="3836020"/>
            <a:ext cx="9144000" cy="1307480"/>
          </a:xfrm>
          <a:prstGeom prst="rect">
            <a:avLst/>
          </a:prstGeom>
          <a:solidFill>
            <a:schemeClr val="accent6"/>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a:extLst>
              <a:ext uri="{FF2B5EF4-FFF2-40B4-BE49-F238E27FC236}">
                <a16:creationId xmlns:a16="http://schemas.microsoft.com/office/drawing/2014/main" id="{D3F2DCF5-98F9-894C-83E8-991DF91D88A1}"/>
              </a:ext>
            </a:extLst>
          </p:cNvPr>
          <p:cNvSpPr>
            <a:spLocks noGrp="1"/>
          </p:cNvSpPr>
          <p:nvPr>
            <p:ph type="title"/>
          </p:nvPr>
        </p:nvSpPr>
        <p:spPr>
          <a:xfrm>
            <a:off x="228665" y="175530"/>
            <a:ext cx="5703783" cy="4211655"/>
          </a:xfrm>
        </p:spPr>
        <p:txBody>
          <a:bodyPr/>
          <a:lstStyle/>
          <a:p>
            <a:r>
              <a:rPr lang="en-US" sz="1600" b="1" i="1" u="sng" dirty="0"/>
              <a:t>Upcoming Events @</a:t>
            </a:r>
            <a:r>
              <a:rPr lang="en-US" sz="1600" b="1" i="1" u="sng" dirty="0" err="1"/>
              <a:t>gsteinfeld</a:t>
            </a:r>
            <a:br>
              <a:rPr lang="en-US" sz="1600" b="1" dirty="0"/>
            </a:br>
            <a:r>
              <a:rPr lang="en-US" sz="1400" b="1" dirty="0"/>
              <a:t>How to Write, Debug, and Test Smart Contracts</a:t>
            </a:r>
            <a:br>
              <a:rPr lang="en-US" sz="1400" b="1" dirty="0"/>
            </a:br>
            <a:r>
              <a:rPr lang="en-US" sz="1400" dirty="0"/>
              <a:t>( Sept 18</a:t>
            </a:r>
            <a:r>
              <a:rPr lang="en-US" sz="1400" baseline="30000" dirty="0"/>
              <a:t>th</a:t>
            </a:r>
            <a:r>
              <a:rPr lang="en-US" sz="1400" dirty="0"/>
              <a:t> )</a:t>
            </a:r>
            <a:br>
              <a:rPr lang="en-US" sz="1400" dirty="0"/>
            </a:br>
            <a:br>
              <a:rPr lang="en-US" sz="1400" dirty="0"/>
            </a:br>
            <a:r>
              <a:rPr lang="en-US" sz="1400" dirty="0" err="1"/>
              <a:t>Akka</a:t>
            </a:r>
            <a:r>
              <a:rPr lang="en-US" sz="1400" dirty="0"/>
              <a:t> Actors https://</a:t>
            </a:r>
            <a:r>
              <a:rPr lang="en-US" sz="1400" dirty="0" err="1"/>
              <a:t>www.vtcodecamp.org</a:t>
            </a:r>
            <a:r>
              <a:rPr lang="en-US" sz="1400" dirty="0"/>
              <a:t>/</a:t>
            </a:r>
            <a:br>
              <a:rPr lang="en-US" sz="1400" dirty="0"/>
            </a:br>
            <a:r>
              <a:rPr lang="en-US" sz="1400" dirty="0"/>
              <a:t> ( Sept 28</a:t>
            </a:r>
            <a:r>
              <a:rPr lang="en-US" sz="1400" baseline="30000" dirty="0"/>
              <a:t>th</a:t>
            </a:r>
            <a:r>
              <a:rPr lang="en-US" sz="1400" dirty="0"/>
              <a:t> )</a:t>
            </a:r>
            <a:br>
              <a:rPr lang="en-US" sz="1400" dirty="0"/>
            </a:br>
            <a:br>
              <a:rPr lang="en-US" sz="1400" dirty="0"/>
            </a:br>
            <a:r>
              <a:rPr lang="en-US" sz="1400" b="1" dirty="0"/>
              <a:t>Intro to predictive data analysis using Apache Kafka, Spark, Zeppelin on JVM</a:t>
            </a:r>
            <a:br>
              <a:rPr lang="en-US" sz="1400" b="1" dirty="0"/>
            </a:br>
            <a:r>
              <a:rPr lang="en-US" sz="1400" dirty="0"/>
              <a:t>( Oct 7th  )</a:t>
            </a:r>
            <a:br>
              <a:rPr lang="en-US" sz="1400" dirty="0"/>
            </a:br>
            <a:br>
              <a:rPr lang="en-US" sz="1400" dirty="0"/>
            </a:br>
            <a:br>
              <a:rPr lang="en-US" sz="1400" dirty="0"/>
            </a:br>
            <a:r>
              <a:rPr lang="en-US" sz="1400" dirty="0"/>
              <a:t>other meetups, workshops, interactive webinars</a:t>
            </a:r>
            <a:br>
              <a:rPr lang="en-US" sz="1400" dirty="0"/>
            </a:br>
            <a:br>
              <a:rPr lang="en-US" sz="1400" dirty="0"/>
            </a:br>
            <a:endParaRPr lang="en-US" sz="1400" dirty="0"/>
          </a:p>
        </p:txBody>
      </p:sp>
      <p:sp>
        <p:nvSpPr>
          <p:cNvPr id="3" name="Footer Placeholder 2">
            <a:extLst>
              <a:ext uri="{FF2B5EF4-FFF2-40B4-BE49-F238E27FC236}">
                <a16:creationId xmlns:a16="http://schemas.microsoft.com/office/drawing/2014/main" id="{3D181BB0-62BE-0D46-8C32-30C94A9D4BC8}"/>
              </a:ext>
            </a:extLst>
          </p:cNvPr>
          <p:cNvSpPr>
            <a:spLocks noGrp="1"/>
          </p:cNvSpPr>
          <p:nvPr>
            <p:ph type="ftr" sz="quarter" idx="10"/>
          </p:nvPr>
        </p:nvSpPr>
        <p:spPr/>
        <p:txBody>
          <a:bodyPr/>
          <a:lstStyle/>
          <a:p>
            <a:r>
              <a:rPr lang="en-US"/>
              <a:t>IBM Developer Advocacy - North America East</a:t>
            </a:r>
            <a:endParaRPr lang="en-US" dirty="0"/>
          </a:p>
        </p:txBody>
      </p:sp>
      <p:pic>
        <p:nvPicPr>
          <p:cNvPr id="6" name="Picture 5">
            <a:extLst>
              <a:ext uri="{FF2B5EF4-FFF2-40B4-BE49-F238E27FC236}">
                <a16:creationId xmlns:a16="http://schemas.microsoft.com/office/drawing/2014/main" id="{F8F7E628-CECF-4F4C-B3AE-AE18B5D38E8C}"/>
              </a:ext>
            </a:extLst>
          </p:cNvPr>
          <p:cNvPicPr>
            <a:picLocks noChangeAspect="1"/>
          </p:cNvPicPr>
          <p:nvPr/>
        </p:nvPicPr>
        <p:blipFill>
          <a:blip r:embed="rId2"/>
          <a:stretch>
            <a:fillRect/>
          </a:stretch>
        </p:blipFill>
        <p:spPr>
          <a:xfrm>
            <a:off x="5428527" y="0"/>
            <a:ext cx="3715473" cy="3873953"/>
          </a:xfrm>
          <a:prstGeom prst="rect">
            <a:avLst/>
          </a:prstGeom>
        </p:spPr>
      </p:pic>
      <p:sp>
        <p:nvSpPr>
          <p:cNvPr id="9" name="TextBox 8">
            <a:extLst>
              <a:ext uri="{FF2B5EF4-FFF2-40B4-BE49-F238E27FC236}">
                <a16:creationId xmlns:a16="http://schemas.microsoft.com/office/drawing/2014/main" id="{A3969C4F-8B81-F941-AC40-3268A474F8C6}"/>
              </a:ext>
            </a:extLst>
          </p:cNvPr>
          <p:cNvSpPr txBox="1"/>
          <p:nvPr/>
        </p:nvSpPr>
        <p:spPr>
          <a:xfrm>
            <a:off x="1278673" y="4244549"/>
            <a:ext cx="6586654" cy="285271"/>
          </a:xfrm>
          <a:prstGeom prst="rect">
            <a:avLst/>
          </a:prstGeom>
          <a:noFill/>
        </p:spPr>
        <p:txBody>
          <a:bodyPr wrap="square" rtlCol="0">
            <a:spAutoFit/>
          </a:bodyPr>
          <a:lstStyle/>
          <a:p>
            <a:pPr>
              <a:lnSpc>
                <a:spcPts val="1600"/>
              </a:lnSpc>
              <a:spcAft>
                <a:spcPts val="600"/>
              </a:spcAft>
            </a:pPr>
            <a:r>
              <a:rPr lang="en-US" sz="1200" dirty="0"/>
              <a:t>Check in periodically at </a:t>
            </a:r>
            <a:r>
              <a:rPr lang="en-US" sz="1200" dirty="0">
                <a:hlinkClick r:id="rId3"/>
              </a:rPr>
              <a:t>https://www.meetup.com/ibmcodenyc</a:t>
            </a:r>
            <a:endParaRPr lang="en-US" sz="1200" b="1"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25233906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CAC0A75-F946-5742-86F8-8294506F3F8C}"/>
              </a:ext>
            </a:extLst>
          </p:cNvPr>
          <p:cNvPicPr>
            <a:picLocks noChangeAspect="1"/>
          </p:cNvPicPr>
          <p:nvPr/>
        </p:nvPicPr>
        <p:blipFill>
          <a:blip r:embed="rId2"/>
          <a:stretch>
            <a:fillRect/>
          </a:stretch>
        </p:blipFill>
        <p:spPr>
          <a:xfrm>
            <a:off x="4844790" y="150275"/>
            <a:ext cx="3276443" cy="2190955"/>
          </a:xfrm>
          <a:prstGeom prst="rect">
            <a:avLst/>
          </a:prstGeom>
        </p:spPr>
      </p:pic>
      <p:sp>
        <p:nvSpPr>
          <p:cNvPr id="3" name="Title 2">
            <a:extLst>
              <a:ext uri="{FF2B5EF4-FFF2-40B4-BE49-F238E27FC236}">
                <a16:creationId xmlns:a16="http://schemas.microsoft.com/office/drawing/2014/main" id="{B27F2EFA-EDE0-E94D-BE6D-8B9E889D4E19}"/>
              </a:ext>
            </a:extLst>
          </p:cNvPr>
          <p:cNvSpPr>
            <a:spLocks noGrp="1"/>
          </p:cNvSpPr>
          <p:nvPr>
            <p:ph type="title"/>
          </p:nvPr>
        </p:nvSpPr>
        <p:spPr/>
        <p:txBody>
          <a:bodyPr/>
          <a:lstStyle/>
          <a:p>
            <a:r>
              <a:rPr lang="en-US" dirty="0"/>
              <a:t>Thank You</a:t>
            </a:r>
          </a:p>
        </p:txBody>
      </p:sp>
      <p:sp>
        <p:nvSpPr>
          <p:cNvPr id="4" name="Footer Placeholder 3">
            <a:extLst>
              <a:ext uri="{FF2B5EF4-FFF2-40B4-BE49-F238E27FC236}">
                <a16:creationId xmlns:a16="http://schemas.microsoft.com/office/drawing/2014/main" id="{57B995D0-9AA9-5246-ACF6-36DD0F401ACB}"/>
              </a:ext>
            </a:extLst>
          </p:cNvPr>
          <p:cNvSpPr>
            <a:spLocks noGrp="1"/>
          </p:cNvSpPr>
          <p:nvPr>
            <p:ph type="ftr" sz="quarter" idx="10"/>
          </p:nvPr>
        </p:nvSpPr>
        <p:spPr/>
        <p:txBody>
          <a:bodyPr/>
          <a:lstStyle/>
          <a:p>
            <a:r>
              <a:rPr lang="en-US" dirty="0"/>
              <a:t>IBM Developer Advocacy - North America East</a:t>
            </a:r>
          </a:p>
        </p:txBody>
      </p:sp>
      <p:sp>
        <p:nvSpPr>
          <p:cNvPr id="6" name="Text Placeholder 5">
            <a:extLst>
              <a:ext uri="{FF2B5EF4-FFF2-40B4-BE49-F238E27FC236}">
                <a16:creationId xmlns:a16="http://schemas.microsoft.com/office/drawing/2014/main" id="{E86D5B01-F958-0C49-9D13-B215E02E2CC7}"/>
              </a:ext>
            </a:extLst>
          </p:cNvPr>
          <p:cNvSpPr>
            <a:spLocks noGrp="1"/>
          </p:cNvSpPr>
          <p:nvPr>
            <p:ph type="body" sz="quarter" idx="13"/>
          </p:nvPr>
        </p:nvSpPr>
        <p:spPr>
          <a:xfrm>
            <a:off x="471861" y="1523566"/>
            <a:ext cx="3448150" cy="2656975"/>
          </a:xfrm>
        </p:spPr>
        <p:txBody>
          <a:bodyPr/>
          <a:lstStyle/>
          <a:p>
            <a:pPr>
              <a:lnSpc>
                <a:spcPct val="150000"/>
              </a:lnSpc>
              <a:spcBef>
                <a:spcPts val="400"/>
              </a:spcBef>
            </a:pPr>
            <a:r>
              <a:rPr lang="en-US" dirty="0"/>
              <a:t>Sign up onto the </a:t>
            </a:r>
            <a:r>
              <a:rPr lang="en-US" dirty="0" err="1"/>
              <a:t>ibm</a:t>
            </a:r>
            <a:r>
              <a:rPr lang="en-US" dirty="0"/>
              <a:t> cloud platform to experiment with OpenShift </a:t>
            </a:r>
            <a:r>
              <a:rPr lang="en-US" sz="2400" b="1" dirty="0"/>
              <a:t>https://</a:t>
            </a:r>
            <a:r>
              <a:rPr lang="en-US" sz="2400" b="1" dirty="0" err="1"/>
              <a:t>ibm.biz</a:t>
            </a:r>
            <a:r>
              <a:rPr lang="en-US" sz="2400" b="1" dirty="0"/>
              <a:t>/Bdzbb8</a:t>
            </a:r>
            <a:endParaRPr lang="en-US" b="1" dirty="0">
              <a:highlight>
                <a:srgbClr val="FFFF00"/>
              </a:highlight>
            </a:endParaRPr>
          </a:p>
          <a:p>
            <a:pPr>
              <a:spcBef>
                <a:spcPts val="400"/>
              </a:spcBef>
            </a:pPr>
            <a:endParaRPr lang="en-US" b="1" dirty="0">
              <a:highlight>
                <a:srgbClr val="FFFF00"/>
              </a:highlight>
            </a:endParaRPr>
          </a:p>
          <a:p>
            <a:r>
              <a:rPr lang="en-US" dirty="0"/>
              <a:t> </a:t>
            </a:r>
          </a:p>
        </p:txBody>
      </p:sp>
      <p:pic>
        <p:nvPicPr>
          <p:cNvPr id="10" name="Picture 9">
            <a:extLst>
              <a:ext uri="{FF2B5EF4-FFF2-40B4-BE49-F238E27FC236}">
                <a16:creationId xmlns:a16="http://schemas.microsoft.com/office/drawing/2014/main" id="{8AEA494F-4897-7C47-93B5-02BF79A9B2E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27064" y="2720219"/>
            <a:ext cx="314325" cy="314325"/>
          </a:xfrm>
          <a:prstGeom prst="rect">
            <a:avLst/>
          </a:prstGeom>
        </p:spPr>
      </p:pic>
      <p:pic>
        <p:nvPicPr>
          <p:cNvPr id="11" name="Picture 2" descr="IBM Developer">
            <a:extLst>
              <a:ext uri="{FF2B5EF4-FFF2-40B4-BE49-F238E27FC236}">
                <a16:creationId xmlns:a16="http://schemas.microsoft.com/office/drawing/2014/main" id="{DDDB8CD2-120A-E446-B096-5A51CF6825A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4023360" y="4551203"/>
            <a:ext cx="320040" cy="320040"/>
          </a:xfrm>
          <a:prstGeom prst="ellipse">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8EF5B1B9-74CE-664C-8BB1-C43C7E9F56B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55438" y="3277254"/>
            <a:ext cx="297043" cy="297043"/>
          </a:xfrm>
          <a:prstGeom prst="rect">
            <a:avLst/>
          </a:prstGeom>
        </p:spPr>
      </p:pic>
      <p:sp>
        <p:nvSpPr>
          <p:cNvPr id="2" name="TextBox 1">
            <a:extLst>
              <a:ext uri="{FF2B5EF4-FFF2-40B4-BE49-F238E27FC236}">
                <a16:creationId xmlns:a16="http://schemas.microsoft.com/office/drawing/2014/main" id="{9319EF08-3509-2D46-9AF4-89354C337591}"/>
              </a:ext>
            </a:extLst>
          </p:cNvPr>
          <p:cNvSpPr txBox="1"/>
          <p:nvPr/>
        </p:nvSpPr>
        <p:spPr>
          <a:xfrm>
            <a:off x="5744304" y="2750087"/>
            <a:ext cx="1011815" cy="567399"/>
          </a:xfrm>
          <a:prstGeom prst="rect">
            <a:avLst/>
          </a:prstGeom>
          <a:noFill/>
        </p:spPr>
        <p:txBody>
          <a:bodyPr wrap="none" rtlCol="0">
            <a:spAutoFit/>
          </a:bodyPr>
          <a:lstStyle/>
          <a:p>
            <a:pPr>
              <a:lnSpc>
                <a:spcPts val="1600"/>
              </a:lnSpc>
              <a:spcAft>
                <a:spcPts val="600"/>
              </a:spcAft>
            </a:pPr>
            <a:r>
              <a:rPr lang="en-US" sz="1200" dirty="0"/>
              <a:t>@</a:t>
            </a:r>
            <a:r>
              <a:rPr lang="en-US" sz="1200" dirty="0" err="1"/>
              <a:t>gsteinfeld</a:t>
            </a:r>
            <a:endParaRPr lang="en-US" sz="1200" dirty="0"/>
          </a:p>
          <a:p>
            <a:pPr algn="l">
              <a:lnSpc>
                <a:spcPts val="1600"/>
              </a:lnSpc>
              <a:spcAft>
                <a:spcPts val="600"/>
              </a:spcAft>
            </a:pPr>
            <a:endParaRPr lang="en-US" sz="1200" dirty="0">
              <a:solidFill>
                <a:schemeClr val="tx1"/>
              </a:solidFill>
              <a:latin typeface="IBM Plex Sans" charset="0"/>
              <a:ea typeface="IBM Plex Sans" charset="0"/>
              <a:cs typeface="IBM Plex Sans" charset="0"/>
            </a:endParaRPr>
          </a:p>
        </p:txBody>
      </p:sp>
      <p:sp>
        <p:nvSpPr>
          <p:cNvPr id="7" name="TextBox 6">
            <a:extLst>
              <a:ext uri="{FF2B5EF4-FFF2-40B4-BE49-F238E27FC236}">
                <a16:creationId xmlns:a16="http://schemas.microsoft.com/office/drawing/2014/main" id="{E1933D86-9033-7E40-9FAF-218473BFD0C9}"/>
              </a:ext>
            </a:extLst>
          </p:cNvPr>
          <p:cNvSpPr txBox="1"/>
          <p:nvPr/>
        </p:nvSpPr>
        <p:spPr>
          <a:xfrm>
            <a:off x="3720683" y="4069952"/>
            <a:ext cx="3834543" cy="772584"/>
          </a:xfrm>
          <a:prstGeom prst="rect">
            <a:avLst/>
          </a:prstGeom>
          <a:noFill/>
        </p:spPr>
        <p:txBody>
          <a:bodyPr wrap="square" rtlCol="0">
            <a:spAutoFit/>
          </a:bodyPr>
          <a:lstStyle/>
          <a:p>
            <a:pPr>
              <a:lnSpc>
                <a:spcPts val="1600"/>
              </a:lnSpc>
              <a:spcAft>
                <a:spcPts val="600"/>
              </a:spcAft>
            </a:pPr>
            <a:br>
              <a:rPr lang="en-US" sz="1200" dirty="0"/>
            </a:br>
            <a:r>
              <a:rPr lang="en-US" sz="1200" dirty="0"/>
              <a:t>https://</a:t>
            </a:r>
            <a:r>
              <a:rPr lang="en-US" sz="1200" dirty="0" err="1"/>
              <a:t>developer.ibm.com</a:t>
            </a:r>
            <a:r>
              <a:rPr lang="en-US" sz="1200" dirty="0"/>
              <a:t>/profiles/</a:t>
            </a:r>
            <a:r>
              <a:rPr lang="en-US" sz="1200" dirty="0" err="1"/>
              <a:t>grant.steinfeld</a:t>
            </a:r>
            <a:endParaRPr lang="en-US" sz="1200" dirty="0"/>
          </a:p>
          <a:p>
            <a:pPr algn="l">
              <a:lnSpc>
                <a:spcPts val="1600"/>
              </a:lnSpc>
              <a:spcAft>
                <a:spcPts val="600"/>
              </a:spcAft>
            </a:pPr>
            <a:endParaRPr lang="en-US" sz="1200" dirty="0">
              <a:solidFill>
                <a:schemeClr val="tx1"/>
              </a:solidFill>
              <a:latin typeface="IBM Plex Sans" charset="0"/>
              <a:ea typeface="IBM Plex Sans" charset="0"/>
              <a:cs typeface="IBM Plex Sans" charset="0"/>
            </a:endParaRPr>
          </a:p>
        </p:txBody>
      </p:sp>
      <p:pic>
        <p:nvPicPr>
          <p:cNvPr id="22" name="Content Placeholder 6">
            <a:extLst>
              <a:ext uri="{FF2B5EF4-FFF2-40B4-BE49-F238E27FC236}">
                <a16:creationId xmlns:a16="http://schemas.microsoft.com/office/drawing/2014/main" id="{339AE30D-EDB7-404A-9A41-916EE8EE794C}"/>
              </a:ext>
            </a:extLst>
          </p:cNvPr>
          <p:cNvPicPr>
            <a:picLocks noChangeAspect="1"/>
          </p:cNvPicPr>
          <p:nvPr/>
        </p:nvPicPr>
        <p:blipFill>
          <a:blip r:embed="rId6"/>
          <a:stretch>
            <a:fillRect/>
          </a:stretch>
        </p:blipFill>
        <p:spPr>
          <a:xfrm>
            <a:off x="1264413" y="2998181"/>
            <a:ext cx="309437" cy="348116"/>
          </a:xfrm>
          <a:prstGeom prst="rect">
            <a:avLst/>
          </a:prstGeom>
          <a:solidFill>
            <a:schemeClr val="bg1"/>
          </a:solidFill>
        </p:spPr>
      </p:pic>
      <p:pic>
        <p:nvPicPr>
          <p:cNvPr id="23" name="Content Placeholder 6">
            <a:extLst>
              <a:ext uri="{FF2B5EF4-FFF2-40B4-BE49-F238E27FC236}">
                <a16:creationId xmlns:a16="http://schemas.microsoft.com/office/drawing/2014/main" id="{8DEB4710-39E1-C24B-B0D8-55479D1CE86C}"/>
              </a:ext>
            </a:extLst>
          </p:cNvPr>
          <p:cNvPicPr>
            <a:picLocks noChangeAspect="1"/>
          </p:cNvPicPr>
          <p:nvPr/>
        </p:nvPicPr>
        <p:blipFill>
          <a:blip r:embed="rId6"/>
          <a:stretch>
            <a:fillRect/>
          </a:stretch>
        </p:blipFill>
        <p:spPr>
          <a:xfrm>
            <a:off x="3295993" y="173736"/>
            <a:ext cx="1470287" cy="1654069"/>
          </a:xfrm>
          <a:prstGeom prst="rect">
            <a:avLst/>
          </a:prstGeom>
          <a:solidFill>
            <a:schemeClr val="bg1"/>
          </a:solidFill>
        </p:spPr>
      </p:pic>
      <p:pic>
        <p:nvPicPr>
          <p:cNvPr id="24" name="Content Placeholder 6">
            <a:extLst>
              <a:ext uri="{FF2B5EF4-FFF2-40B4-BE49-F238E27FC236}">
                <a16:creationId xmlns:a16="http://schemas.microsoft.com/office/drawing/2014/main" id="{126FB621-BDEC-F745-9188-7598928491EC}"/>
              </a:ext>
            </a:extLst>
          </p:cNvPr>
          <p:cNvPicPr>
            <a:picLocks noChangeAspect="1"/>
          </p:cNvPicPr>
          <p:nvPr/>
        </p:nvPicPr>
        <p:blipFill>
          <a:blip r:embed="rId6"/>
          <a:stretch>
            <a:fillRect/>
          </a:stretch>
        </p:blipFill>
        <p:spPr>
          <a:xfrm>
            <a:off x="1888111" y="3246306"/>
            <a:ext cx="207606" cy="233556"/>
          </a:xfrm>
          <a:prstGeom prst="rect">
            <a:avLst/>
          </a:prstGeom>
          <a:solidFill>
            <a:schemeClr val="bg1"/>
          </a:solidFill>
        </p:spPr>
      </p:pic>
      <p:pic>
        <p:nvPicPr>
          <p:cNvPr id="26" name="Content Placeholder 6">
            <a:extLst>
              <a:ext uri="{FF2B5EF4-FFF2-40B4-BE49-F238E27FC236}">
                <a16:creationId xmlns:a16="http://schemas.microsoft.com/office/drawing/2014/main" id="{7A570357-7F18-CA44-9E61-99BD6F116EBA}"/>
              </a:ext>
            </a:extLst>
          </p:cNvPr>
          <p:cNvPicPr>
            <a:picLocks noChangeAspect="1"/>
          </p:cNvPicPr>
          <p:nvPr/>
        </p:nvPicPr>
        <p:blipFill>
          <a:blip r:embed="rId6"/>
          <a:stretch>
            <a:fillRect/>
          </a:stretch>
        </p:blipFill>
        <p:spPr>
          <a:xfrm>
            <a:off x="3191378" y="2974982"/>
            <a:ext cx="776804" cy="873903"/>
          </a:xfrm>
          <a:prstGeom prst="rect">
            <a:avLst/>
          </a:prstGeom>
          <a:solidFill>
            <a:schemeClr val="bg1"/>
          </a:solidFill>
        </p:spPr>
      </p:pic>
      <p:pic>
        <p:nvPicPr>
          <p:cNvPr id="27" name="Content Placeholder 6">
            <a:extLst>
              <a:ext uri="{FF2B5EF4-FFF2-40B4-BE49-F238E27FC236}">
                <a16:creationId xmlns:a16="http://schemas.microsoft.com/office/drawing/2014/main" id="{8DCFFD30-F84E-594F-9682-6550A65A63A6}"/>
              </a:ext>
            </a:extLst>
          </p:cNvPr>
          <p:cNvPicPr>
            <a:picLocks noChangeAspect="1"/>
          </p:cNvPicPr>
          <p:nvPr/>
        </p:nvPicPr>
        <p:blipFill>
          <a:blip r:embed="rId6"/>
          <a:stretch>
            <a:fillRect/>
          </a:stretch>
        </p:blipFill>
        <p:spPr>
          <a:xfrm>
            <a:off x="677924" y="3352625"/>
            <a:ext cx="530642" cy="596971"/>
          </a:xfrm>
          <a:prstGeom prst="rect">
            <a:avLst/>
          </a:prstGeom>
          <a:solidFill>
            <a:schemeClr val="bg1"/>
          </a:solidFill>
        </p:spPr>
      </p:pic>
    </p:spTree>
    <p:extLst>
      <p:ext uri="{BB962C8B-B14F-4D97-AF65-F5344CB8AC3E}">
        <p14:creationId xmlns:p14="http://schemas.microsoft.com/office/powerpoint/2010/main" val="341059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2DCF5-98F9-894C-83E8-991DF91D88A1}"/>
              </a:ext>
            </a:extLst>
          </p:cNvPr>
          <p:cNvSpPr>
            <a:spLocks noGrp="1"/>
          </p:cNvSpPr>
          <p:nvPr>
            <p:ph type="title"/>
          </p:nvPr>
        </p:nvSpPr>
        <p:spPr>
          <a:xfrm>
            <a:off x="1845578" y="188913"/>
            <a:ext cx="6095985" cy="792599"/>
          </a:xfrm>
        </p:spPr>
        <p:txBody>
          <a:bodyPr/>
          <a:lstStyle/>
          <a:p>
            <a:br>
              <a:rPr lang="en-US" sz="1800" dirty="0"/>
            </a:br>
            <a:br>
              <a:rPr lang="en-US" sz="1800" dirty="0"/>
            </a:br>
            <a:br>
              <a:rPr lang="en-US" sz="1800" dirty="0"/>
            </a:br>
            <a:br>
              <a:rPr lang="en-US" sz="1800" dirty="0"/>
            </a:br>
            <a:endParaRPr lang="en-US" sz="1800" dirty="0"/>
          </a:p>
        </p:txBody>
      </p:sp>
      <p:sp>
        <p:nvSpPr>
          <p:cNvPr id="3" name="Footer Placeholder 2">
            <a:extLst>
              <a:ext uri="{FF2B5EF4-FFF2-40B4-BE49-F238E27FC236}">
                <a16:creationId xmlns:a16="http://schemas.microsoft.com/office/drawing/2014/main" id="{3D181BB0-62BE-0D46-8C32-30C94A9D4BC8}"/>
              </a:ext>
            </a:extLst>
          </p:cNvPr>
          <p:cNvSpPr>
            <a:spLocks noGrp="1"/>
          </p:cNvSpPr>
          <p:nvPr>
            <p:ph type="ftr" sz="quarter" idx="10"/>
          </p:nvPr>
        </p:nvSpPr>
        <p:spPr>
          <a:xfrm>
            <a:off x="228666" y="4787900"/>
            <a:ext cx="4114734" cy="166687"/>
          </a:xfrm>
          <a:prstGeom prst="rect">
            <a:avLst/>
          </a:prstGeom>
        </p:spPr>
        <p:txBody>
          <a:bodyPr vert="horz" lIns="0" tIns="0" rIns="0" bIns="0" rtlCol="0" anchor="ctr"/>
          <a:lstStyle>
            <a:defPPr>
              <a:defRPr lang="en-US"/>
            </a:defPPr>
            <a:lvl1pPr marL="0" marR="0" indent="0" algn="l" defTabSz="685983" rtl="0" eaLnBrk="1" fontAlgn="auto" latinLnBrk="0" hangingPunct="1">
              <a:lnSpc>
                <a:spcPct val="100000"/>
              </a:lnSpc>
              <a:spcBef>
                <a:spcPts val="0"/>
              </a:spcBef>
              <a:spcAft>
                <a:spcPts val="0"/>
              </a:spcAft>
              <a:buClrTx/>
              <a:buSzTx/>
              <a:buFontTx/>
              <a:buNone/>
              <a:tabLst/>
              <a:defRPr sz="600" b="0" i="0" kern="1200">
                <a:solidFill>
                  <a:schemeClr val="tx1"/>
                </a:solidFill>
                <a:latin typeface="IBM Plex Sans Light" panose="020B0403050000000000" pitchFamily="34" charset="77"/>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IBM Developer Advocacy - North America East</a:t>
            </a:r>
            <a:endParaRPr lang="en-US" dirty="0"/>
          </a:p>
        </p:txBody>
      </p:sp>
      <p:pic>
        <p:nvPicPr>
          <p:cNvPr id="5" name="Picture 4">
            <a:extLst>
              <a:ext uri="{FF2B5EF4-FFF2-40B4-BE49-F238E27FC236}">
                <a16:creationId xmlns:a16="http://schemas.microsoft.com/office/drawing/2014/main" id="{7ACD37B8-DFA8-4144-BB4E-007744583AE8}"/>
              </a:ext>
            </a:extLst>
          </p:cNvPr>
          <p:cNvPicPr>
            <a:picLocks noChangeAspect="1"/>
          </p:cNvPicPr>
          <p:nvPr/>
        </p:nvPicPr>
        <p:blipFill>
          <a:blip r:embed="rId3"/>
          <a:stretch>
            <a:fillRect/>
          </a:stretch>
        </p:blipFill>
        <p:spPr>
          <a:xfrm>
            <a:off x="5715000" y="0"/>
            <a:ext cx="3429000" cy="5143500"/>
          </a:xfrm>
          <a:prstGeom prst="rect">
            <a:avLst/>
          </a:prstGeom>
        </p:spPr>
      </p:pic>
      <p:sp>
        <p:nvSpPr>
          <p:cNvPr id="9" name="Title 1">
            <a:extLst>
              <a:ext uri="{FF2B5EF4-FFF2-40B4-BE49-F238E27FC236}">
                <a16:creationId xmlns:a16="http://schemas.microsoft.com/office/drawing/2014/main" id="{81817D13-E6D6-084B-8BB4-EA59FC66EF76}"/>
              </a:ext>
            </a:extLst>
          </p:cNvPr>
          <p:cNvSpPr txBox="1">
            <a:spLocks/>
          </p:cNvSpPr>
          <p:nvPr/>
        </p:nvSpPr>
        <p:spPr>
          <a:xfrm>
            <a:off x="1845578" y="1751428"/>
            <a:ext cx="2895088" cy="2577684"/>
          </a:xfrm>
          <a:prstGeom prst="rect">
            <a:avLst/>
          </a:prstGeom>
        </p:spPr>
        <p:txBody>
          <a:bodyPr vert="horz" lIns="0" tIns="0" rIns="0" bIns="0" rtlCol="0" anchor="t" anchorCtr="0">
            <a:noAutofit/>
          </a:bodyPr>
          <a:lst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a:lstStyle>
          <a:p>
            <a:endParaRPr lang="en-US" sz="1400" dirty="0"/>
          </a:p>
          <a:p>
            <a:r>
              <a:rPr lang="en-US" sz="1400" dirty="0"/>
              <a:t>Best fit Technology Stack</a:t>
            </a:r>
          </a:p>
          <a:p>
            <a:endParaRPr lang="en-US" sz="1400" dirty="0"/>
          </a:p>
          <a:p>
            <a:r>
              <a:rPr lang="en-US" sz="1400" dirty="0"/>
              <a:t>Architectural alternatives</a:t>
            </a:r>
          </a:p>
          <a:p>
            <a:endParaRPr lang="en-US" sz="1400" dirty="0"/>
          </a:p>
          <a:p>
            <a:r>
              <a:rPr lang="en-US" sz="1400" dirty="0"/>
              <a:t>Team size, skillset</a:t>
            </a:r>
          </a:p>
          <a:p>
            <a:endParaRPr lang="en-US" sz="1400" dirty="0"/>
          </a:p>
          <a:p>
            <a:r>
              <a:rPr lang="en-US" sz="1400" dirty="0"/>
              <a:t>Resources</a:t>
            </a:r>
          </a:p>
          <a:p>
            <a:endParaRPr lang="en-US" sz="1400" dirty="0"/>
          </a:p>
          <a:p>
            <a:endParaRPr lang="en-US" sz="1400" dirty="0"/>
          </a:p>
          <a:p>
            <a:endParaRPr lang="en-US" sz="1400" dirty="0"/>
          </a:p>
          <a:p>
            <a:br>
              <a:rPr lang="en-US" sz="1400" dirty="0"/>
            </a:br>
            <a:endParaRPr lang="en-US" sz="1400" dirty="0"/>
          </a:p>
        </p:txBody>
      </p:sp>
      <p:sp>
        <p:nvSpPr>
          <p:cNvPr id="6" name="Rectangle 5">
            <a:extLst>
              <a:ext uri="{FF2B5EF4-FFF2-40B4-BE49-F238E27FC236}">
                <a16:creationId xmlns:a16="http://schemas.microsoft.com/office/drawing/2014/main" id="{D4658FF8-EAC6-F24A-BD4F-36AC1F7FE9D8}"/>
              </a:ext>
            </a:extLst>
          </p:cNvPr>
          <p:cNvSpPr/>
          <p:nvPr/>
        </p:nvSpPr>
        <p:spPr>
          <a:xfrm>
            <a:off x="-105508" y="-49237"/>
            <a:ext cx="5577840" cy="1371600"/>
          </a:xfrm>
          <a:prstGeom prst="rect">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7" name="Rectangle 6">
            <a:extLst>
              <a:ext uri="{FF2B5EF4-FFF2-40B4-BE49-F238E27FC236}">
                <a16:creationId xmlns:a16="http://schemas.microsoft.com/office/drawing/2014/main" id="{6F35B59F-4DC4-F14F-A9B5-8B899F167D86}"/>
              </a:ext>
            </a:extLst>
          </p:cNvPr>
          <p:cNvSpPr/>
          <p:nvPr/>
        </p:nvSpPr>
        <p:spPr>
          <a:xfrm>
            <a:off x="0" y="0"/>
            <a:ext cx="9144000" cy="1322363"/>
          </a:xfrm>
          <a:prstGeom prst="rect">
            <a:avLst/>
          </a:prstGeom>
          <a:solidFill>
            <a:schemeClr val="tx2">
              <a:alpha val="52000"/>
            </a:schemeClr>
          </a:solidFill>
        </p:spPr>
        <p:txBody>
          <a:bodyPr wrap="square" lIns="0" tIns="0" rIns="0" bIns="0" rtlCol="0" anchor="ctr">
            <a:noAutofit/>
          </a:bodyPr>
          <a:lstStyle/>
          <a:p>
            <a:pPr algn="ctr"/>
            <a:r>
              <a:rPr lang="en-US" sz="3600" dirty="0">
                <a:solidFill>
                  <a:srgbClr val="FFFFFF"/>
                </a:solidFill>
                <a:latin typeface="Arial"/>
                <a:cs typeface="Arial"/>
              </a:rPr>
              <a:t>How do we build such a system?</a:t>
            </a:r>
          </a:p>
        </p:txBody>
      </p:sp>
    </p:spTree>
    <p:extLst>
      <p:ext uri="{BB962C8B-B14F-4D97-AF65-F5344CB8AC3E}">
        <p14:creationId xmlns:p14="http://schemas.microsoft.com/office/powerpoint/2010/main" val="3043097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4769C-D1CF-AF4E-84DE-B2BB76F5C86A}"/>
              </a:ext>
            </a:extLst>
          </p:cNvPr>
          <p:cNvSpPr>
            <a:spLocks noGrp="1"/>
          </p:cNvSpPr>
          <p:nvPr>
            <p:ph type="title"/>
          </p:nvPr>
        </p:nvSpPr>
        <p:spPr/>
        <p:txBody>
          <a:bodyPr/>
          <a:lstStyle/>
          <a:p>
            <a:r>
              <a:rPr lang="en-US" dirty="0"/>
              <a:t>What is Reactive?</a:t>
            </a:r>
          </a:p>
        </p:txBody>
      </p:sp>
      <p:sp>
        <p:nvSpPr>
          <p:cNvPr id="3" name="Footer Placeholder 2">
            <a:extLst>
              <a:ext uri="{FF2B5EF4-FFF2-40B4-BE49-F238E27FC236}">
                <a16:creationId xmlns:a16="http://schemas.microsoft.com/office/drawing/2014/main" id="{1A6C07D0-92F2-DB43-A46C-4668FA887FB9}"/>
              </a:ext>
            </a:extLst>
          </p:cNvPr>
          <p:cNvSpPr>
            <a:spLocks noGrp="1"/>
          </p:cNvSpPr>
          <p:nvPr>
            <p:ph type="ftr" sz="quarter" idx="10"/>
          </p:nvPr>
        </p:nvSpPr>
        <p:spPr/>
        <p:txBody>
          <a:bodyPr/>
          <a:lstStyle/>
          <a:p>
            <a:r>
              <a:rPr lang="en-US"/>
              <a:t>IBM Developer Advocacy - North America East</a:t>
            </a:r>
            <a:endParaRPr lang="en-US" dirty="0"/>
          </a:p>
        </p:txBody>
      </p:sp>
      <p:sp>
        <p:nvSpPr>
          <p:cNvPr id="4" name="TextBox 3">
            <a:extLst>
              <a:ext uri="{FF2B5EF4-FFF2-40B4-BE49-F238E27FC236}">
                <a16:creationId xmlns:a16="http://schemas.microsoft.com/office/drawing/2014/main" id="{D72A0A52-9626-2941-9F92-0886AAF1C627}"/>
              </a:ext>
            </a:extLst>
          </p:cNvPr>
          <p:cNvSpPr txBox="1"/>
          <p:nvPr/>
        </p:nvSpPr>
        <p:spPr>
          <a:xfrm>
            <a:off x="2079677" y="2330980"/>
            <a:ext cx="3890929" cy="1388137"/>
          </a:xfrm>
          <a:prstGeom prst="rect">
            <a:avLst/>
          </a:prstGeom>
          <a:noFill/>
        </p:spPr>
        <p:txBody>
          <a:bodyPr wrap="square" rtlCol="0">
            <a:spAutoFit/>
          </a:bodyPr>
          <a:lstStyle/>
          <a:p>
            <a:pPr>
              <a:lnSpc>
                <a:spcPts val="1600"/>
              </a:lnSpc>
              <a:spcAft>
                <a:spcPts val="600"/>
              </a:spcAft>
            </a:pPr>
            <a:r>
              <a:rPr lang="en-US" sz="1200" dirty="0"/>
              <a:t>Organizations working in disparate domains are independently discovering </a:t>
            </a:r>
            <a:r>
              <a:rPr lang="en-US" sz="1200" b="1" dirty="0"/>
              <a:t>patterns</a:t>
            </a:r>
            <a:r>
              <a:rPr lang="en-US" sz="1200" dirty="0"/>
              <a:t> for building software that look the same.</a:t>
            </a:r>
          </a:p>
          <a:p>
            <a:pPr>
              <a:lnSpc>
                <a:spcPts val="1600"/>
              </a:lnSpc>
              <a:spcAft>
                <a:spcPts val="600"/>
              </a:spcAft>
            </a:pPr>
            <a:r>
              <a:rPr lang="en-US" sz="1200" dirty="0"/>
              <a:t>These systems are more </a:t>
            </a:r>
            <a:r>
              <a:rPr lang="en-US" sz="1200" b="1" dirty="0"/>
              <a:t>robust</a:t>
            </a:r>
            <a:r>
              <a:rPr lang="en-US" sz="1200" dirty="0"/>
              <a:t>, more </a:t>
            </a:r>
            <a:r>
              <a:rPr lang="en-US" sz="1200" b="1" dirty="0"/>
              <a:t>resilient</a:t>
            </a:r>
            <a:r>
              <a:rPr lang="en-US" sz="1200" dirty="0"/>
              <a:t>,</a:t>
            </a:r>
            <a:br>
              <a:rPr lang="en-US" sz="1200" dirty="0"/>
            </a:br>
            <a:r>
              <a:rPr lang="en-US" sz="1200" dirty="0"/>
              <a:t>more </a:t>
            </a:r>
            <a:r>
              <a:rPr lang="en-US" sz="1200" b="1" dirty="0"/>
              <a:t>flexible</a:t>
            </a:r>
            <a:r>
              <a:rPr lang="en-US" sz="1200" dirty="0"/>
              <a:t> and better positioned to meet modern</a:t>
            </a:r>
            <a:br>
              <a:rPr lang="en-US" sz="1200" dirty="0"/>
            </a:br>
            <a:r>
              <a:rPr lang="en-US" sz="1200" dirty="0"/>
              <a:t>demands. ...  We call these </a:t>
            </a:r>
            <a:r>
              <a:rPr lang="en-US" sz="1200" b="1" dirty="0"/>
              <a:t>Reactive</a:t>
            </a:r>
            <a:r>
              <a:rPr lang="en-US" sz="1200" dirty="0"/>
              <a:t> Systems.</a:t>
            </a:r>
            <a:endParaRPr lang="en-US" sz="1200" dirty="0">
              <a:solidFill>
                <a:schemeClr val="tx1"/>
              </a:solidFill>
              <a:latin typeface="IBM Plex Sans" charset="0"/>
              <a:ea typeface="IBM Plex Sans" charset="0"/>
              <a:cs typeface="IBM Plex Sans" charset="0"/>
            </a:endParaRPr>
          </a:p>
        </p:txBody>
      </p:sp>
      <p:sp>
        <p:nvSpPr>
          <p:cNvPr id="8" name="TextBox 7">
            <a:extLst>
              <a:ext uri="{FF2B5EF4-FFF2-40B4-BE49-F238E27FC236}">
                <a16:creationId xmlns:a16="http://schemas.microsoft.com/office/drawing/2014/main" id="{2C2F6589-ECE1-6F41-85F5-4969BA7984EE}"/>
              </a:ext>
            </a:extLst>
          </p:cNvPr>
          <p:cNvSpPr txBox="1"/>
          <p:nvPr/>
        </p:nvSpPr>
        <p:spPr>
          <a:xfrm>
            <a:off x="2079677" y="1349662"/>
            <a:ext cx="4142231" cy="777713"/>
          </a:xfrm>
          <a:prstGeom prst="rect">
            <a:avLst/>
          </a:prstGeom>
          <a:noFill/>
        </p:spPr>
        <p:txBody>
          <a:bodyPr wrap="square" rtlCol="0">
            <a:spAutoFit/>
          </a:bodyPr>
          <a:lstStyle/>
          <a:p>
            <a:r>
              <a:rPr lang="en-US" sz="2400" dirty="0">
                <a:latin typeface="Inconsolata for Powerline Mediu" panose="020B0609030003000000" pitchFamily="49" charset="0"/>
              </a:rPr>
              <a:t>The Reactive Manifesto</a:t>
            </a:r>
          </a:p>
          <a:p>
            <a:r>
              <a:rPr lang="en-US" sz="800" i="1" dirty="0"/>
              <a:t>Published on September 16 2014. (v2.0) </a:t>
            </a:r>
          </a:p>
          <a:p>
            <a:pPr algn="l">
              <a:lnSpc>
                <a:spcPts val="1600"/>
              </a:lnSpc>
              <a:spcAft>
                <a:spcPts val="600"/>
              </a:spcAft>
            </a:pPr>
            <a:endParaRPr lang="en-US" sz="1200" dirty="0">
              <a:solidFill>
                <a:schemeClr val="tx1"/>
              </a:solidFill>
              <a:latin typeface="IBM Plex Sans" charset="0"/>
              <a:ea typeface="IBM Plex Sans" charset="0"/>
              <a:cs typeface="IBM Plex Sans" charset="0"/>
            </a:endParaRPr>
          </a:p>
        </p:txBody>
      </p:sp>
      <p:pic>
        <p:nvPicPr>
          <p:cNvPr id="10" name="Picture 9">
            <a:extLst>
              <a:ext uri="{FF2B5EF4-FFF2-40B4-BE49-F238E27FC236}">
                <a16:creationId xmlns:a16="http://schemas.microsoft.com/office/drawing/2014/main" id="{6E437E00-14B9-6946-8521-E77E2621CCED}"/>
              </a:ext>
            </a:extLst>
          </p:cNvPr>
          <p:cNvPicPr>
            <a:picLocks noChangeAspect="1"/>
          </p:cNvPicPr>
          <p:nvPr/>
        </p:nvPicPr>
        <p:blipFill>
          <a:blip r:embed="rId3"/>
          <a:stretch>
            <a:fillRect/>
          </a:stretch>
        </p:blipFill>
        <p:spPr>
          <a:xfrm>
            <a:off x="6972300" y="0"/>
            <a:ext cx="2171700" cy="1790700"/>
          </a:xfrm>
          <a:prstGeom prst="rect">
            <a:avLst/>
          </a:prstGeom>
        </p:spPr>
      </p:pic>
      <p:sp>
        <p:nvSpPr>
          <p:cNvPr id="11" name="TextBox 10">
            <a:extLst>
              <a:ext uri="{FF2B5EF4-FFF2-40B4-BE49-F238E27FC236}">
                <a16:creationId xmlns:a16="http://schemas.microsoft.com/office/drawing/2014/main" id="{89B737F3-AD98-0B4C-B24A-978873643289}"/>
              </a:ext>
            </a:extLst>
          </p:cNvPr>
          <p:cNvSpPr txBox="1"/>
          <p:nvPr/>
        </p:nvSpPr>
        <p:spPr>
          <a:xfrm>
            <a:off x="2079677" y="3922722"/>
            <a:ext cx="2255746" cy="271164"/>
          </a:xfrm>
          <a:prstGeom prst="rect">
            <a:avLst/>
          </a:prstGeom>
          <a:noFill/>
        </p:spPr>
        <p:txBody>
          <a:bodyPr wrap="none" rtlCol="0">
            <a:spAutoFit/>
          </a:bodyPr>
          <a:lstStyle/>
          <a:p>
            <a:pPr>
              <a:lnSpc>
                <a:spcPts val="1600"/>
              </a:lnSpc>
              <a:spcAft>
                <a:spcPts val="600"/>
              </a:spcAft>
            </a:pPr>
            <a:r>
              <a:rPr lang="en-US" sz="1200" baseline="-25000" dirty="0">
                <a:latin typeface="Droid Sans Mono for Powerline" panose="020B0609030804020204" pitchFamily="49" charset="0"/>
                <a:ea typeface="Droid Sans Mono for Powerline" panose="020B0609030804020204" pitchFamily="49" charset="0"/>
                <a:cs typeface="Droid Sans Mono for Powerline" panose="020B0609030804020204" pitchFamily="49" charset="0"/>
                <a:hlinkClick r:id="rId4"/>
              </a:rPr>
              <a:t>https://</a:t>
            </a:r>
            <a:r>
              <a:rPr lang="en-US" sz="1200" baseline="-25000" dirty="0" err="1">
                <a:latin typeface="Droid Sans Mono for Powerline" panose="020B0609030804020204" pitchFamily="49" charset="0"/>
                <a:ea typeface="Droid Sans Mono for Powerline" panose="020B0609030804020204" pitchFamily="49" charset="0"/>
                <a:cs typeface="Droid Sans Mono for Powerline" panose="020B0609030804020204" pitchFamily="49" charset="0"/>
                <a:hlinkClick r:id="rId4"/>
              </a:rPr>
              <a:t>www.ReactiveManifesto.org</a:t>
            </a:r>
            <a:r>
              <a:rPr lang="en-US" sz="1200" baseline="-25000" dirty="0">
                <a:latin typeface="Droid Sans Mono for Powerline" panose="020B0609030804020204" pitchFamily="49" charset="0"/>
                <a:ea typeface="Droid Sans Mono for Powerline" panose="020B0609030804020204" pitchFamily="49" charset="0"/>
                <a:cs typeface="Droid Sans Mono for Powerline" panose="020B0609030804020204" pitchFamily="49" charset="0"/>
                <a:hlinkClick r:id="rId4"/>
              </a:rPr>
              <a:t>/</a:t>
            </a:r>
            <a:endParaRPr lang="en-US" sz="1200" baseline="-25000" dirty="0">
              <a:solidFill>
                <a:schemeClr val="tx1"/>
              </a:solidFill>
              <a:latin typeface="Droid Sans Mono for Powerline" panose="020B0609030804020204" pitchFamily="49" charset="0"/>
              <a:ea typeface="Droid Sans Mono for Powerline" panose="020B0609030804020204" pitchFamily="49" charset="0"/>
              <a:cs typeface="Droid Sans Mono for Powerline" panose="020B0609030804020204" pitchFamily="49" charset="0"/>
            </a:endParaRPr>
          </a:p>
        </p:txBody>
      </p:sp>
    </p:spTree>
    <p:extLst>
      <p:ext uri="{BB962C8B-B14F-4D97-AF65-F5344CB8AC3E}">
        <p14:creationId xmlns:p14="http://schemas.microsoft.com/office/powerpoint/2010/main" val="318652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A50-BA75-3B40-B7D3-B82A68AE94D0}"/>
              </a:ext>
            </a:extLst>
          </p:cNvPr>
          <p:cNvSpPr>
            <a:spLocks noGrp="1"/>
          </p:cNvSpPr>
          <p:nvPr>
            <p:ph type="title"/>
          </p:nvPr>
        </p:nvSpPr>
        <p:spPr>
          <a:xfrm>
            <a:off x="228600" y="119678"/>
            <a:ext cx="8103870" cy="706582"/>
          </a:xfrm>
        </p:spPr>
        <p:txBody>
          <a:bodyPr/>
          <a:lstStyle/>
          <a:p>
            <a:r>
              <a:rPr lang="en-US" sz="2250" b="1" dirty="0"/>
              <a:t>Reactive Systems - WOW</a:t>
            </a:r>
          </a:p>
        </p:txBody>
      </p:sp>
      <p:sp>
        <p:nvSpPr>
          <p:cNvPr id="3" name="Slide Number Placeholder 2">
            <a:extLst>
              <a:ext uri="{FF2B5EF4-FFF2-40B4-BE49-F238E27FC236}">
                <a16:creationId xmlns:a16="http://schemas.microsoft.com/office/drawing/2014/main" id="{0EDD2C40-9E56-8C49-A272-B41885642192}"/>
              </a:ext>
            </a:extLst>
          </p:cNvPr>
          <p:cNvSpPr>
            <a:spLocks noGrp="1"/>
          </p:cNvSpPr>
          <p:nvPr>
            <p:ph type="sldNum" sz="quarter" idx="10"/>
          </p:nvPr>
        </p:nvSpPr>
        <p:spPr/>
        <p:txBody>
          <a:bodyPr/>
          <a:lstStyle/>
          <a:p>
            <a:pPr defTabSz="685800"/>
            <a:fld id="{D0BE6F14-FF48-0F4F-A8AA-2E3F25371E4A}" type="slidenum">
              <a:rPr lang="en-US">
                <a:solidFill>
                  <a:srgbClr val="FFFFFF"/>
                </a:solidFill>
                <a:latin typeface="IBM Plex Sans"/>
              </a:rPr>
              <a:pPr defTabSz="685800"/>
              <a:t>6</a:t>
            </a:fld>
            <a:endParaRPr lang="en-US">
              <a:solidFill>
                <a:srgbClr val="FFFFFF"/>
              </a:solidFill>
              <a:latin typeface="IBM Plex Sans"/>
            </a:endParaRPr>
          </a:p>
        </p:txBody>
      </p:sp>
      <p:sp>
        <p:nvSpPr>
          <p:cNvPr id="4" name="Text Placeholder 3">
            <a:extLst>
              <a:ext uri="{FF2B5EF4-FFF2-40B4-BE49-F238E27FC236}">
                <a16:creationId xmlns:a16="http://schemas.microsoft.com/office/drawing/2014/main" id="{9D31C7C3-3E5C-504C-9E3A-509646973EE8}"/>
              </a:ext>
            </a:extLst>
          </p:cNvPr>
          <p:cNvSpPr>
            <a:spLocks noGrp="1"/>
          </p:cNvSpPr>
          <p:nvPr>
            <p:ph type="body" sz="quarter" idx="12"/>
          </p:nvPr>
        </p:nvSpPr>
        <p:spPr>
          <a:xfrm>
            <a:off x="305041" y="710640"/>
            <a:ext cx="3747053" cy="855726"/>
          </a:xfrm>
        </p:spPr>
        <p:txBody>
          <a:bodyPr/>
          <a:lstStyle/>
          <a:p>
            <a:pPr marL="257175" indent="-257175">
              <a:buFont typeface="Arial" panose="020B0604020202020204" pitchFamily="34" charset="0"/>
              <a:buChar char="•"/>
            </a:pPr>
            <a:endParaRPr lang="en-US" sz="1575" dirty="0"/>
          </a:p>
          <a:p>
            <a:pPr marL="257175" indent="-257175">
              <a:buFont typeface="Arial" panose="020B0604020202020204" pitchFamily="34" charset="0"/>
              <a:buChar char="•"/>
            </a:pPr>
            <a:endParaRPr lang="en-US" sz="1575" dirty="0"/>
          </a:p>
        </p:txBody>
      </p:sp>
      <p:sp>
        <p:nvSpPr>
          <p:cNvPr id="5" name="Rectangle 4">
            <a:extLst>
              <a:ext uri="{FF2B5EF4-FFF2-40B4-BE49-F238E27FC236}">
                <a16:creationId xmlns:a16="http://schemas.microsoft.com/office/drawing/2014/main" id="{8A447E14-01BE-3746-8403-627D3B17802D}"/>
              </a:ext>
            </a:extLst>
          </p:cNvPr>
          <p:cNvSpPr/>
          <p:nvPr/>
        </p:nvSpPr>
        <p:spPr>
          <a:xfrm>
            <a:off x="2638313" y="3110147"/>
            <a:ext cx="1582484" cy="307777"/>
          </a:xfrm>
          <a:prstGeom prst="rect">
            <a:avLst/>
          </a:prstGeom>
        </p:spPr>
        <p:txBody>
          <a:bodyPr wrap="none">
            <a:spAutoFit/>
          </a:bodyPr>
          <a:lstStyle/>
          <a:p>
            <a:pPr marL="257175" indent="-257175">
              <a:buFont typeface="Arial" panose="020B0604020202020204" pitchFamily="34" charset="0"/>
              <a:buChar char="•"/>
            </a:pPr>
            <a:r>
              <a:rPr lang="en-US" sz="1400" dirty="0"/>
              <a:t>Message Flow</a:t>
            </a:r>
          </a:p>
        </p:txBody>
      </p:sp>
      <p:pic>
        <p:nvPicPr>
          <p:cNvPr id="7" name="Picture 6">
            <a:extLst>
              <a:ext uri="{FF2B5EF4-FFF2-40B4-BE49-F238E27FC236}">
                <a16:creationId xmlns:a16="http://schemas.microsoft.com/office/drawing/2014/main" id="{9C65CE5C-132C-DA43-9B0F-AF0658D0E66F}"/>
              </a:ext>
            </a:extLst>
          </p:cNvPr>
          <p:cNvPicPr>
            <a:picLocks noChangeAspect="1"/>
          </p:cNvPicPr>
          <p:nvPr/>
        </p:nvPicPr>
        <p:blipFill>
          <a:blip r:embed="rId3"/>
          <a:stretch>
            <a:fillRect/>
          </a:stretch>
        </p:blipFill>
        <p:spPr>
          <a:xfrm>
            <a:off x="1152412" y="826260"/>
            <a:ext cx="6505687" cy="3551716"/>
          </a:xfrm>
          <a:prstGeom prst="rect">
            <a:avLst/>
          </a:prstGeom>
        </p:spPr>
      </p:pic>
    </p:spTree>
    <p:extLst>
      <p:ext uri="{BB962C8B-B14F-4D97-AF65-F5344CB8AC3E}">
        <p14:creationId xmlns:p14="http://schemas.microsoft.com/office/powerpoint/2010/main" val="865206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4864F83-F2F4-8E46-B665-6CAC32D5E4E5}"/>
              </a:ext>
            </a:extLst>
          </p:cNvPr>
          <p:cNvSpPr>
            <a:spLocks noGrp="1"/>
          </p:cNvSpPr>
          <p:nvPr>
            <p:ph type="ftr" sz="quarter" idx="10"/>
          </p:nvPr>
        </p:nvSpPr>
        <p:spPr>
          <a:xfrm>
            <a:off x="228666" y="4787900"/>
            <a:ext cx="4114734" cy="166687"/>
          </a:xfrm>
        </p:spPr>
        <p:txBody>
          <a:bodyPr/>
          <a:lstStyle/>
          <a:p>
            <a:r>
              <a:rPr lang="en-US"/>
              <a:t>IBM Developer Advocacy - North America East</a:t>
            </a:r>
            <a:endParaRPr lang="en-US" dirty="0"/>
          </a:p>
        </p:txBody>
      </p:sp>
      <p:pic>
        <p:nvPicPr>
          <p:cNvPr id="6" name="Picture 5">
            <a:extLst>
              <a:ext uri="{FF2B5EF4-FFF2-40B4-BE49-F238E27FC236}">
                <a16:creationId xmlns:a16="http://schemas.microsoft.com/office/drawing/2014/main" id="{5AD74BD9-24A1-F248-8A5E-F08EF3CF090C}"/>
              </a:ext>
            </a:extLst>
          </p:cNvPr>
          <p:cNvPicPr>
            <a:picLocks noChangeAspect="1"/>
          </p:cNvPicPr>
          <p:nvPr/>
        </p:nvPicPr>
        <p:blipFill>
          <a:blip r:embed="rId3"/>
          <a:stretch>
            <a:fillRect/>
          </a:stretch>
        </p:blipFill>
        <p:spPr>
          <a:xfrm>
            <a:off x="1898709" y="1329161"/>
            <a:ext cx="5092352" cy="2902853"/>
          </a:xfrm>
          <a:prstGeom prst="rect">
            <a:avLst/>
          </a:prstGeom>
        </p:spPr>
      </p:pic>
      <p:sp>
        <p:nvSpPr>
          <p:cNvPr id="7" name="TextBox 6">
            <a:extLst>
              <a:ext uri="{FF2B5EF4-FFF2-40B4-BE49-F238E27FC236}">
                <a16:creationId xmlns:a16="http://schemas.microsoft.com/office/drawing/2014/main" id="{38271BEF-B01A-F24A-94C9-95771B42046B}"/>
              </a:ext>
            </a:extLst>
          </p:cNvPr>
          <p:cNvSpPr txBox="1"/>
          <p:nvPr/>
        </p:nvSpPr>
        <p:spPr>
          <a:xfrm>
            <a:off x="2555262" y="700801"/>
            <a:ext cx="4033476" cy="350417"/>
          </a:xfrm>
          <a:prstGeom prst="rect">
            <a:avLst/>
          </a:prstGeom>
          <a:noFill/>
        </p:spPr>
        <p:txBody>
          <a:bodyPr wrap="none" rtlCol="0">
            <a:spAutoFit/>
          </a:bodyPr>
          <a:lstStyle/>
          <a:p>
            <a:pPr algn="l">
              <a:lnSpc>
                <a:spcPts val="1600"/>
              </a:lnSpc>
              <a:spcAft>
                <a:spcPts val="600"/>
              </a:spcAft>
            </a:pPr>
            <a:r>
              <a:rPr lang="en-US" sz="3200" dirty="0">
                <a:solidFill>
                  <a:schemeClr val="bg1"/>
                </a:solidFill>
                <a:latin typeface="IBM Plex Sans" charset="0"/>
                <a:ea typeface="IBM Plex Sans" charset="0"/>
                <a:cs typeface="IBM Plex Sans" charset="0"/>
              </a:rPr>
              <a:t>4 Reactive Principles</a:t>
            </a:r>
          </a:p>
        </p:txBody>
      </p:sp>
    </p:spTree>
    <p:extLst>
      <p:ext uri="{BB962C8B-B14F-4D97-AF65-F5344CB8AC3E}">
        <p14:creationId xmlns:p14="http://schemas.microsoft.com/office/powerpoint/2010/main" val="3101079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D181BB0-62BE-0D46-8C32-30C94A9D4BC8}"/>
              </a:ext>
            </a:extLst>
          </p:cNvPr>
          <p:cNvSpPr>
            <a:spLocks noGrp="1"/>
          </p:cNvSpPr>
          <p:nvPr>
            <p:ph type="ftr" sz="quarter" idx="10"/>
          </p:nvPr>
        </p:nvSpPr>
        <p:spPr>
          <a:xfrm>
            <a:off x="228666" y="4787900"/>
            <a:ext cx="4114734" cy="166687"/>
          </a:xfrm>
          <a:prstGeom prst="rect">
            <a:avLst/>
          </a:prstGeom>
        </p:spPr>
        <p:txBody>
          <a:bodyPr vert="horz" lIns="0" tIns="0" rIns="0" bIns="0" rtlCol="0" anchor="ctr"/>
          <a:lstStyle>
            <a:defPPr>
              <a:defRPr lang="en-US"/>
            </a:defPPr>
            <a:lvl1pPr marL="0" marR="0" indent="0" algn="l" defTabSz="685983" rtl="0" eaLnBrk="1" fontAlgn="auto" latinLnBrk="0" hangingPunct="1">
              <a:lnSpc>
                <a:spcPct val="100000"/>
              </a:lnSpc>
              <a:spcBef>
                <a:spcPts val="0"/>
              </a:spcBef>
              <a:spcAft>
                <a:spcPts val="0"/>
              </a:spcAft>
              <a:buClrTx/>
              <a:buSzTx/>
              <a:buFontTx/>
              <a:buNone/>
              <a:tabLst/>
              <a:defRPr sz="600" b="0" i="0" kern="1200">
                <a:solidFill>
                  <a:schemeClr val="tx1"/>
                </a:solidFill>
                <a:latin typeface="IBM Plex Sans Light" panose="020B0403050000000000" pitchFamily="34" charset="77"/>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IBM Developer Advocacy - North America East</a:t>
            </a:r>
            <a:endParaRPr lang="en-US" dirty="0"/>
          </a:p>
        </p:txBody>
      </p:sp>
      <p:sp>
        <p:nvSpPr>
          <p:cNvPr id="5" name="TextBox 4">
            <a:extLst>
              <a:ext uri="{FF2B5EF4-FFF2-40B4-BE49-F238E27FC236}">
                <a16:creationId xmlns:a16="http://schemas.microsoft.com/office/drawing/2014/main" id="{9B0A7B76-C2BB-8F4E-92D9-63B93032A94F}"/>
              </a:ext>
            </a:extLst>
          </p:cNvPr>
          <p:cNvSpPr txBox="1"/>
          <p:nvPr/>
        </p:nvSpPr>
        <p:spPr>
          <a:xfrm>
            <a:off x="3123028" y="323557"/>
            <a:ext cx="3734973" cy="1754326"/>
          </a:xfrm>
          <a:prstGeom prst="rect">
            <a:avLst/>
          </a:prstGeom>
          <a:noFill/>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13" name="Picture 12">
            <a:extLst>
              <a:ext uri="{FF2B5EF4-FFF2-40B4-BE49-F238E27FC236}">
                <a16:creationId xmlns:a16="http://schemas.microsoft.com/office/drawing/2014/main" id="{B7D4DC88-331B-774C-8C52-786CE015CF1D}"/>
              </a:ext>
            </a:extLst>
          </p:cNvPr>
          <p:cNvPicPr>
            <a:picLocks noChangeAspect="1"/>
          </p:cNvPicPr>
          <p:nvPr/>
        </p:nvPicPr>
        <p:blipFill>
          <a:blip r:embed="rId3"/>
          <a:stretch>
            <a:fillRect/>
          </a:stretch>
        </p:blipFill>
        <p:spPr>
          <a:xfrm>
            <a:off x="1121543" y="-10937"/>
            <a:ext cx="8022457" cy="5222619"/>
          </a:xfrm>
          <a:prstGeom prst="rect">
            <a:avLst/>
          </a:prstGeom>
        </p:spPr>
      </p:pic>
      <p:sp>
        <p:nvSpPr>
          <p:cNvPr id="15" name="TextBox 14">
            <a:extLst>
              <a:ext uri="{FF2B5EF4-FFF2-40B4-BE49-F238E27FC236}">
                <a16:creationId xmlns:a16="http://schemas.microsoft.com/office/drawing/2014/main" id="{3A98B746-17AF-AF47-AED0-19FB09B7A353}"/>
              </a:ext>
            </a:extLst>
          </p:cNvPr>
          <p:cNvSpPr txBox="1"/>
          <p:nvPr/>
        </p:nvSpPr>
        <p:spPr>
          <a:xfrm rot="16200000">
            <a:off x="-1480450" y="1744391"/>
            <a:ext cx="4940331" cy="461665"/>
          </a:xfrm>
          <a:prstGeom prst="rect">
            <a:avLst/>
          </a:prstGeom>
          <a:noFill/>
        </p:spPr>
        <p:txBody>
          <a:bodyPr wrap="square" rtlCol="0">
            <a:spAutoFit/>
          </a:bodyPr>
          <a:lstStyle/>
          <a:p>
            <a:r>
              <a:rPr lang="en-US" sz="2400" dirty="0">
                <a:solidFill>
                  <a:schemeClr val="tx2"/>
                </a:solidFill>
              </a:rPr>
              <a:t> Actor Model Origins - 1977</a:t>
            </a:r>
          </a:p>
        </p:txBody>
      </p:sp>
    </p:spTree>
    <p:extLst>
      <p:ext uri="{BB962C8B-B14F-4D97-AF65-F5344CB8AC3E}">
        <p14:creationId xmlns:p14="http://schemas.microsoft.com/office/powerpoint/2010/main" val="2582537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1FC001E-CEF3-4941-B62C-ED9626C78704}"/>
              </a:ext>
            </a:extLst>
          </p:cNvPr>
          <p:cNvSpPr/>
          <p:nvPr/>
        </p:nvSpPr>
        <p:spPr>
          <a:xfrm>
            <a:off x="0" y="1559858"/>
            <a:ext cx="9144000" cy="3583641"/>
          </a:xfrm>
          <a:prstGeom prst="rect">
            <a:avLst/>
          </a:prstGeom>
          <a:solidFill>
            <a:schemeClr val="accent3"/>
          </a:solidFill>
        </p:spPr>
        <p:txBody>
          <a:bodyPr wrap="square" lIns="0" tIns="0" rIns="0" bIns="0" rtlCol="0" anchor="ctr">
            <a:noAutofit/>
          </a:bodyPr>
          <a:lstStyle/>
          <a:p>
            <a:pPr algn="r"/>
            <a:r>
              <a:rPr lang="en-US" sz="4400" dirty="0">
                <a:solidFill>
                  <a:srgbClr val="FFFFFF"/>
                </a:solidFill>
                <a:latin typeface="Arial"/>
                <a:cs typeface="Arial"/>
              </a:rPr>
              <a:t>Dev.               </a:t>
            </a:r>
          </a:p>
          <a:p>
            <a:pPr algn="r"/>
            <a:br>
              <a:rPr lang="en-US" sz="4400" dirty="0">
                <a:solidFill>
                  <a:srgbClr val="FFFFFF"/>
                </a:solidFill>
                <a:latin typeface="Arial"/>
                <a:cs typeface="Arial"/>
              </a:rPr>
            </a:br>
            <a:r>
              <a:rPr lang="en-US" sz="4400" dirty="0">
                <a:solidFill>
                  <a:srgbClr val="FFFFFF"/>
                </a:solidFill>
                <a:latin typeface="Arial"/>
                <a:cs typeface="Arial"/>
              </a:rPr>
              <a:t>Prod/Deploy </a:t>
            </a:r>
          </a:p>
        </p:txBody>
      </p:sp>
      <p:sp>
        <p:nvSpPr>
          <p:cNvPr id="2" name="Title 1">
            <a:extLst>
              <a:ext uri="{FF2B5EF4-FFF2-40B4-BE49-F238E27FC236}">
                <a16:creationId xmlns:a16="http://schemas.microsoft.com/office/drawing/2014/main" id="{D3F2DCF5-98F9-894C-83E8-991DF91D88A1}"/>
              </a:ext>
            </a:extLst>
          </p:cNvPr>
          <p:cNvSpPr>
            <a:spLocks noGrp="1"/>
          </p:cNvSpPr>
          <p:nvPr>
            <p:ph type="title"/>
          </p:nvPr>
        </p:nvSpPr>
        <p:spPr>
          <a:xfrm>
            <a:off x="327792" y="188913"/>
            <a:ext cx="7613771" cy="859958"/>
          </a:xfrm>
        </p:spPr>
        <p:txBody>
          <a:bodyPr/>
          <a:lstStyle/>
          <a:p>
            <a:r>
              <a:rPr lang="en-US" dirty="0"/>
              <a:t>We propose a Reactive Stateful Microservice Architecture in an Orchestrated container paradigm</a:t>
            </a:r>
            <a:br>
              <a:rPr lang="en-US" dirty="0"/>
            </a:br>
            <a:br>
              <a:rPr lang="en-US" dirty="0"/>
            </a:br>
            <a:br>
              <a:rPr lang="en-US" dirty="0"/>
            </a:br>
            <a:endParaRPr lang="en-US" dirty="0"/>
          </a:p>
        </p:txBody>
      </p:sp>
      <p:sp>
        <p:nvSpPr>
          <p:cNvPr id="3" name="Footer Placeholder 2">
            <a:extLst>
              <a:ext uri="{FF2B5EF4-FFF2-40B4-BE49-F238E27FC236}">
                <a16:creationId xmlns:a16="http://schemas.microsoft.com/office/drawing/2014/main" id="{3D181BB0-62BE-0D46-8C32-30C94A9D4BC8}"/>
              </a:ext>
            </a:extLst>
          </p:cNvPr>
          <p:cNvSpPr>
            <a:spLocks noGrp="1"/>
          </p:cNvSpPr>
          <p:nvPr>
            <p:ph type="ftr" sz="quarter" idx="10"/>
          </p:nvPr>
        </p:nvSpPr>
        <p:spPr>
          <a:xfrm>
            <a:off x="228666" y="4787900"/>
            <a:ext cx="4114734" cy="166687"/>
          </a:xfrm>
          <a:prstGeom prst="rect">
            <a:avLst/>
          </a:prstGeom>
        </p:spPr>
        <p:txBody>
          <a:bodyPr vert="horz" lIns="0" tIns="0" rIns="0" bIns="0" rtlCol="0" anchor="ctr"/>
          <a:lstStyle>
            <a:defPPr>
              <a:defRPr lang="en-US"/>
            </a:defPPr>
            <a:lvl1pPr marL="0" marR="0" indent="0" algn="l" defTabSz="685983" rtl="0" eaLnBrk="1" fontAlgn="auto" latinLnBrk="0" hangingPunct="1">
              <a:lnSpc>
                <a:spcPct val="100000"/>
              </a:lnSpc>
              <a:spcBef>
                <a:spcPts val="0"/>
              </a:spcBef>
              <a:spcAft>
                <a:spcPts val="0"/>
              </a:spcAft>
              <a:buClrTx/>
              <a:buSzTx/>
              <a:buFontTx/>
              <a:buNone/>
              <a:tabLst/>
              <a:defRPr sz="600" b="0" i="0" kern="1200">
                <a:solidFill>
                  <a:schemeClr val="tx1"/>
                </a:solidFill>
                <a:latin typeface="IBM Plex Sans Light" panose="020B0403050000000000" pitchFamily="34" charset="77"/>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IBM Developer Advocacy - North America East</a:t>
            </a:r>
            <a:endParaRPr lang="en-US" dirty="0"/>
          </a:p>
        </p:txBody>
      </p:sp>
      <p:pic>
        <p:nvPicPr>
          <p:cNvPr id="4" name="Picture 3">
            <a:extLst>
              <a:ext uri="{FF2B5EF4-FFF2-40B4-BE49-F238E27FC236}">
                <a16:creationId xmlns:a16="http://schemas.microsoft.com/office/drawing/2014/main" id="{9848CF02-A21D-6646-B48A-09E549048E65}"/>
              </a:ext>
            </a:extLst>
          </p:cNvPr>
          <p:cNvPicPr>
            <a:picLocks noChangeAspect="1"/>
          </p:cNvPicPr>
          <p:nvPr/>
        </p:nvPicPr>
        <p:blipFill>
          <a:blip r:embed="rId3"/>
          <a:stretch>
            <a:fillRect/>
          </a:stretch>
        </p:blipFill>
        <p:spPr>
          <a:xfrm>
            <a:off x="3365533" y="3626223"/>
            <a:ext cx="1574800" cy="812800"/>
          </a:xfrm>
          <a:prstGeom prst="rect">
            <a:avLst/>
          </a:prstGeom>
        </p:spPr>
      </p:pic>
      <p:pic>
        <p:nvPicPr>
          <p:cNvPr id="6" name="Picture 5">
            <a:extLst>
              <a:ext uri="{FF2B5EF4-FFF2-40B4-BE49-F238E27FC236}">
                <a16:creationId xmlns:a16="http://schemas.microsoft.com/office/drawing/2014/main" id="{C4390134-AF8E-EF48-8B44-60FE4CFE5048}"/>
              </a:ext>
            </a:extLst>
          </p:cNvPr>
          <p:cNvPicPr>
            <a:picLocks noChangeAspect="1"/>
          </p:cNvPicPr>
          <p:nvPr/>
        </p:nvPicPr>
        <p:blipFill>
          <a:blip r:embed="rId4"/>
          <a:stretch>
            <a:fillRect/>
          </a:stretch>
        </p:blipFill>
        <p:spPr>
          <a:xfrm>
            <a:off x="26773" y="1714775"/>
            <a:ext cx="4126160" cy="1206972"/>
          </a:xfrm>
          <a:prstGeom prst="rect">
            <a:avLst/>
          </a:prstGeom>
        </p:spPr>
      </p:pic>
      <p:cxnSp>
        <p:nvCxnSpPr>
          <p:cNvPr id="9" name="Straight Arrow Connector 8">
            <a:extLst>
              <a:ext uri="{FF2B5EF4-FFF2-40B4-BE49-F238E27FC236}">
                <a16:creationId xmlns:a16="http://schemas.microsoft.com/office/drawing/2014/main" id="{BD402B71-0181-1443-A302-B18E2202C406}"/>
              </a:ext>
            </a:extLst>
          </p:cNvPr>
          <p:cNvCxnSpPr>
            <a:cxnSpLocks/>
          </p:cNvCxnSpPr>
          <p:nvPr/>
        </p:nvCxnSpPr>
        <p:spPr>
          <a:xfrm>
            <a:off x="2320375" y="3130642"/>
            <a:ext cx="886011" cy="557610"/>
          </a:xfrm>
          <a:prstGeom prst="straightConnector1">
            <a:avLst/>
          </a:prstGeom>
          <a:ln w="762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pic>
        <p:nvPicPr>
          <p:cNvPr id="11" name="Picture 6" descr="Image result for docker black white logo">
            <a:extLst>
              <a:ext uri="{FF2B5EF4-FFF2-40B4-BE49-F238E27FC236}">
                <a16:creationId xmlns:a16="http://schemas.microsoft.com/office/drawing/2014/main" id="{DD62DD25-6540-4E40-8958-15A3C8323F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3400" y="2045211"/>
            <a:ext cx="409743" cy="5461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docker black white logo">
            <a:extLst>
              <a:ext uri="{FF2B5EF4-FFF2-40B4-BE49-F238E27FC236}">
                <a16:creationId xmlns:a16="http://schemas.microsoft.com/office/drawing/2014/main" id="{D6B3E48D-4CD7-314C-88D1-4D96E6D645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7728" y="3626223"/>
            <a:ext cx="609555" cy="8124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Related image">
            <a:extLst>
              <a:ext uri="{FF2B5EF4-FFF2-40B4-BE49-F238E27FC236}">
                <a16:creationId xmlns:a16="http://schemas.microsoft.com/office/drawing/2014/main" id="{4D4E8056-9AF8-6141-8654-A9A9CDF098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5108" y="188913"/>
            <a:ext cx="11811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3CAE7110-D35C-6842-873F-76D06E1B8B90}"/>
              </a:ext>
            </a:extLst>
          </p:cNvPr>
          <p:cNvPicPr>
            <a:picLocks noChangeAspect="1"/>
          </p:cNvPicPr>
          <p:nvPr/>
        </p:nvPicPr>
        <p:blipFill>
          <a:blip r:embed="rId7"/>
          <a:stretch>
            <a:fillRect/>
          </a:stretch>
        </p:blipFill>
        <p:spPr>
          <a:xfrm>
            <a:off x="3461845" y="2571750"/>
            <a:ext cx="797909" cy="403412"/>
          </a:xfrm>
          <a:prstGeom prst="rect">
            <a:avLst/>
          </a:prstGeom>
        </p:spPr>
      </p:pic>
    </p:spTree>
    <p:extLst>
      <p:ext uri="{BB962C8B-B14F-4D97-AF65-F5344CB8AC3E}">
        <p14:creationId xmlns:p14="http://schemas.microsoft.com/office/powerpoint/2010/main" val="19348084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IBM Developer 2018 white background">
  <a:themeElements>
    <a:clrScheme name="IBM Developer presentation theme">
      <a:dk1>
        <a:srgbClr val="FFFFFF"/>
      </a:dk1>
      <a:lt1>
        <a:srgbClr val="000000"/>
      </a:lt1>
      <a:dk2>
        <a:srgbClr val="565656"/>
      </a:dk2>
      <a:lt2>
        <a:srgbClr val="F1F4F7"/>
      </a:lt2>
      <a:accent1>
        <a:srgbClr val="0062FF"/>
      </a:accent1>
      <a:accent2>
        <a:srgbClr val="FF767C"/>
      </a:accent2>
      <a:accent3>
        <a:srgbClr val="20D5D2"/>
      </a:accent3>
      <a:accent4>
        <a:srgbClr val="BEBEBE"/>
      </a:accent4>
      <a:accent5>
        <a:srgbClr val="9DEEB2"/>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tx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8_V01_Plex_Embed_16x9" id="{9023B6C9-B59B-7C46-90C3-42319B44E20C}" vid="{C2C45231-37E9-A541-BB83-9D5556E9285C}"/>
    </a:ext>
  </a:extLst>
</a:theme>
</file>

<file path=ppt/theme/theme2.xml><?xml version="1.0" encoding="utf-8"?>
<a:theme xmlns:a="http://schemas.openxmlformats.org/drawingml/2006/main" name="IBM Developer 2018 cool gray background">
  <a:themeElements>
    <a:clrScheme name="IBM Developer presentation theme">
      <a:dk1>
        <a:srgbClr val="FFFFFF"/>
      </a:dk1>
      <a:lt1>
        <a:srgbClr val="000000"/>
      </a:lt1>
      <a:dk2>
        <a:srgbClr val="565656"/>
      </a:dk2>
      <a:lt2>
        <a:srgbClr val="F1F4F7"/>
      </a:lt2>
      <a:accent1>
        <a:srgbClr val="0062FF"/>
      </a:accent1>
      <a:accent2>
        <a:srgbClr val="FF767C"/>
      </a:accent2>
      <a:accent3>
        <a:srgbClr val="20D5D2"/>
      </a:accent3>
      <a:accent4>
        <a:srgbClr val="BEBEBE"/>
      </a:accent4>
      <a:accent5>
        <a:srgbClr val="9DEEB2"/>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tx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8_V01_Plex_Embed_16x9" id="{9023B6C9-B59B-7C46-90C3-42319B44E20C}" vid="{A6713A38-A021-2046-8C6D-416CB32D7963}"/>
    </a:ext>
  </a:extLst>
</a:theme>
</file>

<file path=ppt/theme/theme3.xml><?xml version="1.0" encoding="utf-8"?>
<a:theme xmlns:a="http://schemas.openxmlformats.org/drawingml/2006/main" name="IBM Developer 2018 blue background">
  <a:themeElements>
    <a:clrScheme name="IBM Developer presentation theme">
      <a:dk1>
        <a:srgbClr val="FFFFFF"/>
      </a:dk1>
      <a:lt1>
        <a:srgbClr val="000000"/>
      </a:lt1>
      <a:dk2>
        <a:srgbClr val="565656"/>
      </a:dk2>
      <a:lt2>
        <a:srgbClr val="F1F4F7"/>
      </a:lt2>
      <a:accent1>
        <a:srgbClr val="0062FF"/>
      </a:accent1>
      <a:accent2>
        <a:srgbClr val="FF767C"/>
      </a:accent2>
      <a:accent3>
        <a:srgbClr val="20D5D2"/>
      </a:accent3>
      <a:accent4>
        <a:srgbClr val="BEBEBE"/>
      </a:accent4>
      <a:accent5>
        <a:srgbClr val="9DEEB2"/>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a:solidFill>
            <a:schemeClr val="bg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tx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8_V01_Plex_Embed_16x9" id="{9023B6C9-B59B-7C46-90C3-42319B44E20C}" vid="{17AEFB0C-96F5-A44A-AFD3-0E35AD3DE973}"/>
    </a:ext>
  </a:extLst>
</a:theme>
</file>

<file path=ppt/theme/theme4.xml><?xml version="1.0" encoding="utf-8"?>
<a:theme xmlns:a="http://schemas.openxmlformats.org/drawingml/2006/main" name="IBM Developer 2018 black background">
  <a:themeElements>
    <a:clrScheme name="IBM Developer presentation theme">
      <a:dk1>
        <a:srgbClr val="FFFFFF"/>
      </a:dk1>
      <a:lt1>
        <a:srgbClr val="000000"/>
      </a:lt1>
      <a:dk2>
        <a:srgbClr val="565656"/>
      </a:dk2>
      <a:lt2>
        <a:srgbClr val="F1F4F7"/>
      </a:lt2>
      <a:accent1>
        <a:srgbClr val="0062FF"/>
      </a:accent1>
      <a:accent2>
        <a:srgbClr val="FF767C"/>
      </a:accent2>
      <a:accent3>
        <a:srgbClr val="20D5D2"/>
      </a:accent3>
      <a:accent4>
        <a:srgbClr val="BEBEBE"/>
      </a:accent4>
      <a:accent5>
        <a:srgbClr val="9DEEB2"/>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a:solidFill>
            <a:schemeClr val="bg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tx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8_V01_Plex_Embed_16x9" id="{9023B6C9-B59B-7C46-90C3-42319B44E20C}" vid="{0871B14B-B832-A949-9794-412B5D183567}"/>
    </a:ext>
  </a:extLst>
</a:theme>
</file>

<file path=ppt/theme/theme5.xml><?xml version="1.0" encoding="utf-8"?>
<a:theme xmlns:a="http://schemas.openxmlformats.org/drawingml/2006/main" name="blk_background_2017">
  <a:themeElements>
    <a:clrScheme name="Custom 1">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6.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7.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emplate>IBM Developer 2018 white background</Template>
  <TotalTime>13193</TotalTime>
  <Words>1653</Words>
  <Application>Microsoft Macintosh PowerPoint</Application>
  <PresentationFormat>On-screen Show (16:9)</PresentationFormat>
  <Paragraphs>408</Paragraphs>
  <Slides>39</Slides>
  <Notes>32</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39</vt:i4>
      </vt:variant>
    </vt:vector>
  </HeadingPairs>
  <TitlesOfParts>
    <vt:vector size="55" baseType="lpstr">
      <vt:lpstr>IBM Plex Sans Light</vt:lpstr>
      <vt:lpstr>IBM Plex Sans Bold</vt:lpstr>
      <vt:lpstr>Inconsolata for Powerline Mediu</vt:lpstr>
      <vt:lpstr>Calibri</vt:lpstr>
      <vt:lpstr>Droid Sans Mono for Powerline</vt:lpstr>
      <vt:lpstr>IBM Plex Mono Light</vt:lpstr>
      <vt:lpstr>Wingdings</vt:lpstr>
      <vt:lpstr>Arial</vt:lpstr>
      <vt:lpstr>HelvNeue Light for IBM</vt:lpstr>
      <vt:lpstr>IBM Plex Sans</vt:lpstr>
      <vt:lpstr>.AppleSystemUIFont</vt:lpstr>
      <vt:lpstr>IBM Developer 2018 white background</vt:lpstr>
      <vt:lpstr>IBM Developer 2018 cool gray background</vt:lpstr>
      <vt:lpstr>IBM Developer 2018 blue background</vt:lpstr>
      <vt:lpstr>IBM Developer 2018 black background</vt:lpstr>
      <vt:lpstr>blk_background_2017</vt:lpstr>
      <vt:lpstr>Adventures in Async: Part II Building  Stateful Microservices with Akka Actors and OpenShift  TALK  Grant Steinfeld   @gsteinfeld   GitHub: Slides https://bit.ly/2IDSyHd  Code https://bit.ly/2kMHXSp    </vt:lpstr>
      <vt:lpstr>Agenda    6:30 – 7pm Networking, Food 7:00 – 8:15pm Presentation and Technical demonstration 8:20 – 8:45 Q&amp;A 9:00 - Wrap</vt:lpstr>
      <vt:lpstr> Acme Agrigate - Digital Farming Data Platform Hypothetically  an IoT sensor metric real-time aggregator ~ 10 Million sensors – gps/temp/soil moisture ~ Million messages/minute ~ 99.9% reliablity  </vt:lpstr>
      <vt:lpstr>    </vt:lpstr>
      <vt:lpstr>What is Reactive?</vt:lpstr>
      <vt:lpstr>Reactive Systems - WOW</vt:lpstr>
      <vt:lpstr>PowerPoint Presentation</vt:lpstr>
      <vt:lpstr>PowerPoint Presentation</vt:lpstr>
      <vt:lpstr>We propose a Reactive Stateful Microservice Architecture in an Orchestrated container paradigm   </vt:lpstr>
      <vt:lpstr>What is an Actor in software architectures?</vt:lpstr>
      <vt:lpstr>Actor Model</vt:lpstr>
      <vt:lpstr>The actor model in computer science is a mathematical model of concurrent computation that treats "actors" as the universal primitives of concurrent computation.  </vt:lpstr>
      <vt:lpstr>Actor Model</vt:lpstr>
      <vt:lpstr>Actor Model</vt:lpstr>
      <vt:lpstr>Supervisory Tree joins forces with K8s</vt:lpstr>
      <vt:lpstr>Supervisory Tree</vt:lpstr>
      <vt:lpstr>Shard Actors</vt:lpstr>
      <vt:lpstr>Entity Actors</vt:lpstr>
      <vt:lpstr>Demo – d3 visualization</vt:lpstr>
      <vt:lpstr>Demo – d3 visualization</vt:lpstr>
      <vt:lpstr>Deliver value</vt:lpstr>
      <vt:lpstr>POJ app - Maven</vt:lpstr>
      <vt:lpstr>k8s</vt:lpstr>
      <vt:lpstr>K8s pod changes</vt:lpstr>
      <vt:lpstr>Cluster entity actors</vt:lpstr>
      <vt:lpstr>CQRS – simply separation of concerns</vt:lpstr>
      <vt:lpstr>Event sourcing and CQRS</vt:lpstr>
      <vt:lpstr>Cluster Aware Actors</vt:lpstr>
      <vt:lpstr>Akka Entity Distributed sharding</vt:lpstr>
      <vt:lpstr>Entity Command actor extends AbstractLoggingActor</vt:lpstr>
      <vt:lpstr>Copy oc Login Command and Verify $ oc login https://c110-e.us-south.containers.cloud.ibm.com:32427 --token=N-umsJh9_xJA-LI0aPZkrNdG-ACU0dRQ0oBNEbZl55w  $oc config view  </vt:lpstr>
      <vt:lpstr> $oc new-project akka-cluster-1 --description="Akka Java Cluster Kubernetes Example" --display-name="akka-cluster-1” &gt;&gt; Now using project "akka-cluster-1" on server https://c100-e.us-south.containers.cloud.ibm.com:32627  git clone https://github.com/Grant-Steinfeld/akka-java-cluster-kubernetes.git  cd akka-java-cluster-kubernetes &amp;&amp; mvn clean package docker:build     </vt:lpstr>
      <vt:lpstr>#push to Docker Hub docker login docker whoami ls docker images docker tag akka-cluster-demo:1.0.0 grantsteinfeldibm/akka-cluster-demo docker tag akka-cluster-demo:1.0.0 grantsteinfeldibm/akka-cluster-demo:1.0.0 docker images docker push grantsteinfeldibm/akka-cluster-demo:1.0.0      </vt:lpstr>
      <vt:lpstr>#setup role &amp; rolebinding  $oc apply -f kubernetes/akka-cluster-rolebindging.yml &gt;&gt;role.rbac.authorization.k8s.io/pod-reader created &gt;&gt;rolebinding.rbac.authorization.k8s.io/read-pods created  #deploy docker images $ oc apply -f kubernetes/akka-cluster-deployment.yml # imagePullPolicy: Always   #create route oc expose deployment/akka-cluster-demo --type=NodePort --port 8080  OR    </vt:lpstr>
      <vt:lpstr>CHROME!!! https://bit.ly/2lSrLza  http://akka-cluster-demo-akka-cluster-1.gsteinfeldosclusterakka-5290c8c8e5797924dc1ad5d1b85b37c0-0001.us-south.containers.appdomain.cloud/</vt:lpstr>
      <vt:lpstr>Q&amp;A</vt:lpstr>
      <vt:lpstr>Resources code for this presentation https://github.com/mckeeh3/akka-java-cluster-openshift  Reactive https://developer.ibm.com/technologies/reactive-systems/ https://www.reactivemanifesto.org/   Akka Actors https://doc.akka.io/docs/akka/current/actors.html  Hewitt, Meijer and Szyperski: The Actor Model (everything you wanted to know...) https://www.youtube.com/watch?v=7erJ1DV_Tlo&amp;t=2s  Kubernetes – OpenShift – Minishift https://www.okd.io/minishift/  CQRS/EVENT SOURCING http://udidahan.com/2011/10/02/why-you-should-be-using-cqrs-almost-everywhere/ https://hackernoon.com/lessons-ive-learned-building-distributed-systems-with-cqrs-and-event-sourcing-ece284ecc1a1 https://martinfowler.com/bliki/CQRS.html https://cqrs.files.wordpress.com/2010/11/cqrs_documents.pdf   </vt:lpstr>
      <vt:lpstr>Upcoming Events @gsteinfeld How to Write, Debug, and Test Smart Contracts ( Sept 18th )  Akka Actors https://www.vtcodecamp.org/  ( Sept 28th )  Intro to predictive data analysis using Apache Kafka, Spark, Zeppelin on JVM ( Oct 7th  )   other meetups, workshops, interactive webinars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IBM Developer Presentation Template — IBM Plex Variant</dc:title>
  <dc:creator>Microsoft Office User</dc:creator>
  <cp:lastModifiedBy>Microsoft Office User</cp:lastModifiedBy>
  <cp:revision>200</cp:revision>
  <cp:lastPrinted>2018-10-12T15:17:01Z</cp:lastPrinted>
  <dcterms:created xsi:type="dcterms:W3CDTF">2019-04-15T17:15:26Z</dcterms:created>
  <dcterms:modified xsi:type="dcterms:W3CDTF">2019-09-16T21:36:18Z</dcterms:modified>
</cp:coreProperties>
</file>